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Poppins Bold" charset="1" panose="00000800000000000000"/>
      <p:regular r:id="rId20"/>
    </p:embeddedFont>
    <p:embeddedFont>
      <p:font typeface="League Spartan" charset="1" panose="00000800000000000000"/>
      <p:regular r:id="rId21"/>
    </p:embeddedFont>
    <p:embeddedFont>
      <p:font typeface="Helios Extended" charset="1" panose="02000505040000020004"/>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svg>
</file>

<file path=ppt/media/image18.png>
</file>

<file path=ppt/media/image19.svg>
</file>

<file path=ppt/media/image2.png>
</file>

<file path=ppt/media/image20.jpeg>
</file>

<file path=ppt/media/image21.png>
</file>

<file path=ppt/media/image22.svg>
</file>

<file path=ppt/media/image23.png>
</file>

<file path=ppt/media/image24.svg>
</file>

<file path=ppt/media/image3.svg>
</file>

<file path=ppt/media/image4.png>
</file>

<file path=ppt/media/image5.svg>
</file>

<file path=ppt/media/image6.png>
</file>

<file path=ppt/media/image7.jpe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4.svg" Type="http://schemas.openxmlformats.org/officeDocument/2006/relationships/image"/><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svg" Type="http://schemas.openxmlformats.org/officeDocument/2006/relationships/image"/><Relationship Id="rId6" Target="../media/image20.jpeg" Type="http://schemas.openxmlformats.org/officeDocument/2006/relationships/image"/><Relationship Id="rId7" Target="../media/image21.png" Type="http://schemas.openxmlformats.org/officeDocument/2006/relationships/image"/><Relationship Id="rId8" Target="../media/image22.svg" Type="http://schemas.openxmlformats.org/officeDocument/2006/relationships/image"/><Relationship Id="rId9" Target="../media/image2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D9D9D9"/>
        </a:solidFill>
      </p:bgPr>
    </p:bg>
    <p:spTree>
      <p:nvGrpSpPr>
        <p:cNvPr id="1" name=""/>
        <p:cNvGrpSpPr/>
        <p:nvPr/>
      </p:nvGrpSpPr>
      <p:grpSpPr>
        <a:xfrm>
          <a:off x="0" y="0"/>
          <a:ext cx="0" cy="0"/>
          <a:chOff x="0" y="0"/>
          <a:chExt cx="0" cy="0"/>
        </a:xfrm>
      </p:grpSpPr>
      <p:grpSp>
        <p:nvGrpSpPr>
          <p:cNvPr name="Group 2" id="2"/>
          <p:cNvGrpSpPr/>
          <p:nvPr/>
        </p:nvGrpSpPr>
        <p:grpSpPr>
          <a:xfrm rot="0">
            <a:off x="-678728" y="0"/>
            <a:ext cx="11624382" cy="10055661"/>
            <a:chOff x="0" y="0"/>
            <a:chExt cx="11888428" cy="10284074"/>
          </a:xfrm>
        </p:grpSpPr>
        <p:sp>
          <p:nvSpPr>
            <p:cNvPr name="Freeform 3" id="3"/>
            <p:cNvSpPr/>
            <p:nvPr/>
          </p:nvSpPr>
          <p:spPr>
            <a:xfrm flipH="false" flipV="false" rot="0">
              <a:off x="0" y="0"/>
              <a:ext cx="11888428" cy="10284075"/>
            </a:xfrm>
            <a:custGeom>
              <a:avLst/>
              <a:gdLst/>
              <a:ahLst/>
              <a:cxnLst/>
              <a:rect r="r" b="b" t="t" l="l"/>
              <a:pathLst>
                <a:path h="10284075" w="11888428">
                  <a:moveTo>
                    <a:pt x="208128" y="0"/>
                  </a:moveTo>
                  <a:lnTo>
                    <a:pt x="11680299" y="0"/>
                  </a:lnTo>
                  <a:cubicBezTo>
                    <a:pt x="11735498" y="0"/>
                    <a:pt x="11788437" y="21928"/>
                    <a:pt x="11827469" y="60959"/>
                  </a:cubicBezTo>
                  <a:cubicBezTo>
                    <a:pt x="11866500" y="99991"/>
                    <a:pt x="11888428" y="152929"/>
                    <a:pt x="11888428" y="208128"/>
                  </a:cubicBezTo>
                  <a:lnTo>
                    <a:pt x="11888428" y="10075946"/>
                  </a:lnTo>
                  <a:cubicBezTo>
                    <a:pt x="11888428" y="10190893"/>
                    <a:pt x="11795246" y="10284075"/>
                    <a:pt x="11680299" y="10284075"/>
                  </a:cubicBezTo>
                  <a:lnTo>
                    <a:pt x="208128" y="10284075"/>
                  </a:lnTo>
                  <a:cubicBezTo>
                    <a:pt x="93182" y="10284075"/>
                    <a:pt x="0" y="10190893"/>
                    <a:pt x="0" y="10075946"/>
                  </a:cubicBezTo>
                  <a:lnTo>
                    <a:pt x="0" y="208128"/>
                  </a:lnTo>
                  <a:cubicBezTo>
                    <a:pt x="0" y="93182"/>
                    <a:pt x="93182" y="0"/>
                    <a:pt x="208128" y="0"/>
                  </a:cubicBezTo>
                  <a:close/>
                </a:path>
              </a:pathLst>
            </a:custGeom>
            <a:blipFill>
              <a:blip r:embed="rId2"/>
              <a:stretch>
                <a:fillRect l="0" t="0" r="0" b="-15600"/>
              </a:stretch>
            </a:blipFill>
          </p:spPr>
        </p:sp>
      </p:grpSp>
      <p:grpSp>
        <p:nvGrpSpPr>
          <p:cNvPr name="Group 4" id="4"/>
          <p:cNvGrpSpPr/>
          <p:nvPr/>
        </p:nvGrpSpPr>
        <p:grpSpPr>
          <a:xfrm rot="0">
            <a:off x="8052793" y="1606804"/>
            <a:ext cx="9876622" cy="7073393"/>
            <a:chOff x="0" y="0"/>
            <a:chExt cx="2601250" cy="1862951"/>
          </a:xfrm>
        </p:grpSpPr>
        <p:sp>
          <p:nvSpPr>
            <p:cNvPr name="Freeform 5" id="5"/>
            <p:cNvSpPr/>
            <p:nvPr/>
          </p:nvSpPr>
          <p:spPr>
            <a:xfrm flipH="false" flipV="false" rot="0">
              <a:off x="0" y="0"/>
              <a:ext cx="2601250" cy="1862951"/>
            </a:xfrm>
            <a:custGeom>
              <a:avLst/>
              <a:gdLst/>
              <a:ahLst/>
              <a:cxnLst/>
              <a:rect r="r" b="b" t="t" l="l"/>
              <a:pathLst>
                <a:path h="1862951" w="2601250">
                  <a:moveTo>
                    <a:pt x="24300" y="0"/>
                  </a:moveTo>
                  <a:lnTo>
                    <a:pt x="2576951" y="0"/>
                  </a:lnTo>
                  <a:cubicBezTo>
                    <a:pt x="2583395" y="0"/>
                    <a:pt x="2589576" y="2560"/>
                    <a:pt x="2594133" y="7117"/>
                  </a:cubicBezTo>
                  <a:cubicBezTo>
                    <a:pt x="2598690" y="11674"/>
                    <a:pt x="2601250" y="17855"/>
                    <a:pt x="2601250" y="24300"/>
                  </a:cubicBezTo>
                  <a:lnTo>
                    <a:pt x="2601250" y="1838652"/>
                  </a:lnTo>
                  <a:cubicBezTo>
                    <a:pt x="2601250" y="1845096"/>
                    <a:pt x="2598690" y="1851277"/>
                    <a:pt x="2594133" y="1855834"/>
                  </a:cubicBezTo>
                  <a:cubicBezTo>
                    <a:pt x="2589576" y="1860391"/>
                    <a:pt x="2583395" y="1862951"/>
                    <a:pt x="2576951" y="1862951"/>
                  </a:cubicBezTo>
                  <a:lnTo>
                    <a:pt x="24300" y="1862951"/>
                  </a:lnTo>
                  <a:cubicBezTo>
                    <a:pt x="17855" y="1862951"/>
                    <a:pt x="11674" y="1860391"/>
                    <a:pt x="7117" y="1855834"/>
                  </a:cubicBezTo>
                  <a:cubicBezTo>
                    <a:pt x="2560" y="1851277"/>
                    <a:pt x="0" y="1845096"/>
                    <a:pt x="0" y="1838652"/>
                  </a:cubicBezTo>
                  <a:lnTo>
                    <a:pt x="0" y="24300"/>
                  </a:lnTo>
                  <a:cubicBezTo>
                    <a:pt x="0" y="17855"/>
                    <a:pt x="2560" y="11674"/>
                    <a:pt x="7117" y="7117"/>
                  </a:cubicBezTo>
                  <a:cubicBezTo>
                    <a:pt x="11674" y="2560"/>
                    <a:pt x="17855" y="0"/>
                    <a:pt x="24300" y="0"/>
                  </a:cubicBezTo>
                  <a:close/>
                </a:path>
              </a:pathLst>
            </a:custGeom>
            <a:solidFill>
              <a:srgbClr val="FFFFFF"/>
            </a:solidFill>
          </p:spPr>
        </p:sp>
        <p:sp>
          <p:nvSpPr>
            <p:cNvPr name="TextBox 6" id="6"/>
            <p:cNvSpPr txBox="true"/>
            <p:nvPr/>
          </p:nvSpPr>
          <p:spPr>
            <a:xfrm>
              <a:off x="0" y="-66675"/>
              <a:ext cx="2601250" cy="1929626"/>
            </a:xfrm>
            <a:prstGeom prst="rect">
              <a:avLst/>
            </a:prstGeom>
          </p:spPr>
          <p:txBody>
            <a:bodyPr anchor="ctr" rtlCol="false" tIns="50800" lIns="50800" bIns="50800" rIns="50800"/>
            <a:lstStyle/>
            <a:p>
              <a:pPr algn="ctr">
                <a:lnSpc>
                  <a:spcPts val="3359"/>
                </a:lnSpc>
              </a:pPr>
            </a:p>
          </p:txBody>
        </p:sp>
      </p:grpSp>
      <p:sp>
        <p:nvSpPr>
          <p:cNvPr name="Freeform 7" id="7"/>
          <p:cNvSpPr/>
          <p:nvPr/>
        </p:nvSpPr>
        <p:spPr>
          <a:xfrm flipH="false" flipV="false" rot="0">
            <a:off x="10945653" y="8842463"/>
            <a:ext cx="2125517" cy="1166377"/>
          </a:xfrm>
          <a:custGeom>
            <a:avLst/>
            <a:gdLst/>
            <a:ahLst/>
            <a:cxnLst/>
            <a:rect r="r" b="b" t="t" l="l"/>
            <a:pathLst>
              <a:path h="1166377" w="2125517">
                <a:moveTo>
                  <a:pt x="0" y="0"/>
                </a:moveTo>
                <a:lnTo>
                  <a:pt x="2125517" y="0"/>
                </a:lnTo>
                <a:lnTo>
                  <a:pt x="2125517" y="1166377"/>
                </a:lnTo>
                <a:lnTo>
                  <a:pt x="0" y="116637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9338953" y="1835339"/>
            <a:ext cx="7511467" cy="2817049"/>
          </a:xfrm>
          <a:prstGeom prst="rect">
            <a:avLst/>
          </a:prstGeom>
        </p:spPr>
        <p:txBody>
          <a:bodyPr anchor="t" rtlCol="false" tIns="0" lIns="0" bIns="0" rIns="0">
            <a:spAutoFit/>
          </a:bodyPr>
          <a:lstStyle/>
          <a:p>
            <a:pPr algn="ctr">
              <a:lnSpc>
                <a:spcPts val="5490"/>
              </a:lnSpc>
            </a:pPr>
            <a:r>
              <a:rPr lang="en-US" sz="4500">
                <a:solidFill>
                  <a:srgbClr val="1B5279"/>
                </a:solidFill>
                <a:latin typeface="Poppins Bold"/>
                <a:ea typeface="Poppins Bold"/>
                <a:cs typeface="Poppins Bold"/>
                <a:sym typeface="Poppins Bold"/>
              </a:rPr>
              <a:t>DISPLAYS SALES PERFORMANCE DATA </a:t>
            </a:r>
          </a:p>
          <a:p>
            <a:pPr algn="ctr">
              <a:lnSpc>
                <a:spcPts val="5490"/>
              </a:lnSpc>
            </a:pPr>
            <a:r>
              <a:rPr lang="en-US" sz="4500">
                <a:solidFill>
                  <a:srgbClr val="1B5279"/>
                </a:solidFill>
                <a:latin typeface="Poppins Bold"/>
                <a:ea typeface="Poppins Bold"/>
                <a:cs typeface="Poppins Bold"/>
                <a:sym typeface="Poppins Bold"/>
              </a:rPr>
              <a:t>and Products</a:t>
            </a:r>
          </a:p>
          <a:p>
            <a:pPr algn="ctr">
              <a:lnSpc>
                <a:spcPts val="5490"/>
              </a:lnSpc>
            </a:pPr>
          </a:p>
        </p:txBody>
      </p:sp>
      <p:sp>
        <p:nvSpPr>
          <p:cNvPr name="Freeform 9" id="9"/>
          <p:cNvSpPr/>
          <p:nvPr/>
        </p:nvSpPr>
        <p:spPr>
          <a:xfrm flipH="false" flipV="false" rot="0">
            <a:off x="16850420" y="1028700"/>
            <a:ext cx="408880" cy="396614"/>
          </a:xfrm>
          <a:custGeom>
            <a:avLst/>
            <a:gdLst/>
            <a:ahLst/>
            <a:cxnLst/>
            <a:rect r="r" b="b" t="t" l="l"/>
            <a:pathLst>
              <a:path h="396614" w="408880">
                <a:moveTo>
                  <a:pt x="0" y="0"/>
                </a:moveTo>
                <a:lnTo>
                  <a:pt x="408880" y="0"/>
                </a:lnTo>
                <a:lnTo>
                  <a:pt x="408880" y="396614"/>
                </a:lnTo>
                <a:lnTo>
                  <a:pt x="0" y="39661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5400000">
            <a:off x="17015766" y="2196586"/>
            <a:ext cx="1789123" cy="981781"/>
          </a:xfrm>
          <a:custGeom>
            <a:avLst/>
            <a:gdLst/>
            <a:ahLst/>
            <a:cxnLst/>
            <a:rect r="r" b="b" t="t" l="l"/>
            <a:pathLst>
              <a:path h="981781" w="1789123">
                <a:moveTo>
                  <a:pt x="0" y="0"/>
                </a:moveTo>
                <a:lnTo>
                  <a:pt x="1789124" y="0"/>
                </a:lnTo>
                <a:lnTo>
                  <a:pt x="1789124" y="981781"/>
                </a:lnTo>
                <a:lnTo>
                  <a:pt x="0" y="98178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1" id="11"/>
          <p:cNvGrpSpPr/>
          <p:nvPr/>
        </p:nvGrpSpPr>
        <p:grpSpPr>
          <a:xfrm rot="0">
            <a:off x="17054860" y="9090948"/>
            <a:ext cx="334703" cy="334703"/>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254438" y="0"/>
                  </a:moveTo>
                  <a:lnTo>
                    <a:pt x="558362" y="0"/>
                  </a:lnTo>
                  <a:cubicBezTo>
                    <a:pt x="698884" y="0"/>
                    <a:pt x="812800" y="113916"/>
                    <a:pt x="812800" y="254438"/>
                  </a:cubicBezTo>
                  <a:lnTo>
                    <a:pt x="812800" y="558362"/>
                  </a:lnTo>
                  <a:cubicBezTo>
                    <a:pt x="812800" y="698884"/>
                    <a:pt x="698884" y="812800"/>
                    <a:pt x="558362" y="812800"/>
                  </a:cubicBezTo>
                  <a:lnTo>
                    <a:pt x="254438" y="812800"/>
                  </a:lnTo>
                  <a:cubicBezTo>
                    <a:pt x="113916" y="812800"/>
                    <a:pt x="0" y="698884"/>
                    <a:pt x="0" y="558362"/>
                  </a:cubicBezTo>
                  <a:lnTo>
                    <a:pt x="0" y="254438"/>
                  </a:lnTo>
                  <a:cubicBezTo>
                    <a:pt x="0" y="113916"/>
                    <a:pt x="113916" y="0"/>
                    <a:pt x="254438" y="0"/>
                  </a:cubicBezTo>
                  <a:close/>
                </a:path>
              </a:pathLst>
            </a:custGeom>
            <a:solidFill>
              <a:srgbClr val="1B5279"/>
            </a:solidFill>
          </p:spPr>
        </p:sp>
        <p:sp>
          <p:nvSpPr>
            <p:cNvPr name="TextBox 13" id="13"/>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Freeform 14" id="14"/>
          <p:cNvSpPr/>
          <p:nvPr/>
        </p:nvSpPr>
        <p:spPr>
          <a:xfrm flipH="false" flipV="false" rot="0">
            <a:off x="10712845" y="3590668"/>
            <a:ext cx="2591134" cy="1724282"/>
          </a:xfrm>
          <a:custGeom>
            <a:avLst/>
            <a:gdLst/>
            <a:ahLst/>
            <a:cxnLst/>
            <a:rect r="r" b="b" t="t" l="l"/>
            <a:pathLst>
              <a:path h="1724282" w="2591134">
                <a:moveTo>
                  <a:pt x="0" y="0"/>
                </a:moveTo>
                <a:lnTo>
                  <a:pt x="2591134" y="0"/>
                </a:lnTo>
                <a:lnTo>
                  <a:pt x="2591134" y="1724282"/>
                </a:lnTo>
                <a:lnTo>
                  <a:pt x="0" y="1724282"/>
                </a:lnTo>
                <a:lnTo>
                  <a:pt x="0" y="0"/>
                </a:lnTo>
                <a:close/>
              </a:path>
            </a:pathLst>
          </a:custGeom>
          <a:blipFill>
            <a:blip r:embed="rId7"/>
            <a:stretch>
              <a:fillRect l="0" t="0" r="0" b="0"/>
            </a:stretch>
          </a:blipFill>
        </p:spPr>
      </p:sp>
      <p:sp>
        <p:nvSpPr>
          <p:cNvPr name="TextBox 15" id="15"/>
          <p:cNvSpPr txBox="true"/>
          <p:nvPr/>
        </p:nvSpPr>
        <p:spPr>
          <a:xfrm rot="0">
            <a:off x="9798238" y="4980206"/>
            <a:ext cx="6545864" cy="1894840"/>
          </a:xfrm>
          <a:prstGeom prst="rect">
            <a:avLst/>
          </a:prstGeom>
        </p:spPr>
        <p:txBody>
          <a:bodyPr anchor="t" rtlCol="false" tIns="0" lIns="0" bIns="0" rIns="0">
            <a:spAutoFit/>
          </a:bodyPr>
          <a:lstStyle/>
          <a:p>
            <a:pPr algn="ctr">
              <a:lnSpc>
                <a:spcPts val="4880"/>
              </a:lnSpc>
            </a:pPr>
            <a:r>
              <a:rPr lang="en-US" sz="4000">
                <a:solidFill>
                  <a:srgbClr val="1B5279"/>
                </a:solidFill>
                <a:latin typeface="Poppins Bold"/>
                <a:ea typeface="Poppins Bold"/>
                <a:cs typeface="Poppins Bold"/>
                <a:sym typeface="Poppins Bold"/>
              </a:rPr>
              <a:t>DATA SERIES 10.0 PROJECT BUSINESS INTELLIGENCE</a:t>
            </a:r>
          </a:p>
        </p:txBody>
      </p:sp>
      <p:sp>
        <p:nvSpPr>
          <p:cNvPr name="TextBox 16" id="16"/>
          <p:cNvSpPr txBox="true"/>
          <p:nvPr/>
        </p:nvSpPr>
        <p:spPr>
          <a:xfrm rot="0">
            <a:off x="13138394" y="4178394"/>
            <a:ext cx="3859316" cy="542826"/>
          </a:xfrm>
          <a:prstGeom prst="rect">
            <a:avLst/>
          </a:prstGeom>
        </p:spPr>
        <p:txBody>
          <a:bodyPr anchor="t" rtlCol="false" tIns="0" lIns="0" bIns="0" rIns="0">
            <a:spAutoFit/>
          </a:bodyPr>
          <a:lstStyle/>
          <a:p>
            <a:pPr algn="l">
              <a:lnSpc>
                <a:spcPts val="4200"/>
              </a:lnSpc>
            </a:pPr>
            <a:r>
              <a:rPr lang="en-US" sz="3000">
                <a:solidFill>
                  <a:srgbClr val="000000"/>
                </a:solidFill>
                <a:latin typeface="Poppins Bold"/>
                <a:ea typeface="Poppins Bold"/>
                <a:cs typeface="Poppins Bold"/>
                <a:sym typeface="Poppins Bold"/>
              </a:rPr>
              <a:t>Dibimbing</a:t>
            </a:r>
          </a:p>
        </p:txBody>
      </p:sp>
      <p:sp>
        <p:nvSpPr>
          <p:cNvPr name="TextBox 17" id="17"/>
          <p:cNvSpPr txBox="true"/>
          <p:nvPr/>
        </p:nvSpPr>
        <p:spPr>
          <a:xfrm rot="0">
            <a:off x="10437637" y="7595229"/>
            <a:ext cx="5267066" cy="523876"/>
          </a:xfrm>
          <a:prstGeom prst="rect">
            <a:avLst/>
          </a:prstGeom>
        </p:spPr>
        <p:txBody>
          <a:bodyPr anchor="t" rtlCol="false" tIns="0" lIns="0" bIns="0" rIns="0">
            <a:spAutoFit/>
          </a:bodyPr>
          <a:lstStyle/>
          <a:p>
            <a:pPr algn="ctr">
              <a:lnSpc>
                <a:spcPts val="4199"/>
              </a:lnSpc>
            </a:pPr>
            <a:r>
              <a:rPr lang="en-US" sz="2999">
                <a:solidFill>
                  <a:srgbClr val="000000"/>
                </a:solidFill>
                <a:latin typeface="Poppins Bold"/>
                <a:ea typeface="Poppins Bold"/>
                <a:cs typeface="Poppins Bold"/>
                <a:sym typeface="Poppins Bold"/>
              </a:rPr>
              <a:t>NABILA PUTRI ASY SYIFA</a:t>
            </a:r>
          </a:p>
        </p:txBody>
      </p:sp>
      <p:sp>
        <p:nvSpPr>
          <p:cNvPr name="AutoShape 18" id="18"/>
          <p:cNvSpPr/>
          <p:nvPr/>
        </p:nvSpPr>
        <p:spPr>
          <a:xfrm>
            <a:off x="9851862" y="8100055"/>
            <a:ext cx="6492240" cy="0"/>
          </a:xfrm>
          <a:prstGeom prst="line">
            <a:avLst/>
          </a:prstGeom>
          <a:ln cap="flat" w="38100">
            <a:solidFill>
              <a:srgbClr val="000000"/>
            </a:solidFill>
            <a:prstDash val="solid"/>
            <a:headEnd type="none" len="sm" w="sm"/>
            <a:tailEnd type="none" len="sm" w="sm"/>
          </a:ln>
        </p:spPr>
      </p:sp>
      <p:sp>
        <p:nvSpPr>
          <p:cNvPr name="AutoShape 19" id="19"/>
          <p:cNvSpPr/>
          <p:nvPr/>
        </p:nvSpPr>
        <p:spPr>
          <a:xfrm flipV="true">
            <a:off x="13033070" y="4124049"/>
            <a:ext cx="0" cy="718191"/>
          </a:xfrm>
          <a:prstGeom prst="line">
            <a:avLst/>
          </a:prstGeom>
          <a:ln cap="flat" w="57150">
            <a:solidFill>
              <a:srgbClr val="000000"/>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26494" y="5885228"/>
            <a:ext cx="2398438" cy="4435211"/>
            <a:chOff x="0" y="0"/>
            <a:chExt cx="631687" cy="1168121"/>
          </a:xfrm>
        </p:grpSpPr>
        <p:sp>
          <p:nvSpPr>
            <p:cNvPr name="Freeform 3" id="3"/>
            <p:cNvSpPr/>
            <p:nvPr/>
          </p:nvSpPr>
          <p:spPr>
            <a:xfrm flipH="false" flipV="false" rot="0">
              <a:off x="0" y="0"/>
              <a:ext cx="631687" cy="1168121"/>
            </a:xfrm>
            <a:custGeom>
              <a:avLst/>
              <a:gdLst/>
              <a:ahLst/>
              <a:cxnLst/>
              <a:rect r="r" b="b" t="t" l="l"/>
              <a:pathLst>
                <a:path h="1168121" w="631687">
                  <a:moveTo>
                    <a:pt x="109749" y="0"/>
                  </a:moveTo>
                  <a:lnTo>
                    <a:pt x="521939" y="0"/>
                  </a:lnTo>
                  <a:cubicBezTo>
                    <a:pt x="551046" y="0"/>
                    <a:pt x="578961" y="11563"/>
                    <a:pt x="599543" y="32145"/>
                  </a:cubicBezTo>
                  <a:cubicBezTo>
                    <a:pt x="620125" y="52726"/>
                    <a:pt x="631687" y="80641"/>
                    <a:pt x="631687" y="109749"/>
                  </a:cubicBezTo>
                  <a:lnTo>
                    <a:pt x="631687" y="1058373"/>
                  </a:lnTo>
                  <a:cubicBezTo>
                    <a:pt x="631687" y="1118985"/>
                    <a:pt x="582551" y="1168121"/>
                    <a:pt x="521939" y="1168121"/>
                  </a:cubicBezTo>
                  <a:lnTo>
                    <a:pt x="109749" y="1168121"/>
                  </a:lnTo>
                  <a:cubicBezTo>
                    <a:pt x="49136" y="1168121"/>
                    <a:pt x="0" y="1118985"/>
                    <a:pt x="0" y="1058373"/>
                  </a:cubicBezTo>
                  <a:lnTo>
                    <a:pt x="0" y="109749"/>
                  </a:lnTo>
                  <a:cubicBezTo>
                    <a:pt x="0" y="49136"/>
                    <a:pt x="49136" y="0"/>
                    <a:pt x="109749" y="0"/>
                  </a:cubicBezTo>
                  <a:close/>
                </a:path>
              </a:pathLst>
            </a:custGeom>
            <a:solidFill>
              <a:srgbClr val="1B5279"/>
            </a:solidFill>
          </p:spPr>
        </p:sp>
        <p:sp>
          <p:nvSpPr>
            <p:cNvPr name="TextBox 4" id="4"/>
            <p:cNvSpPr txBox="true"/>
            <p:nvPr/>
          </p:nvSpPr>
          <p:spPr>
            <a:xfrm>
              <a:off x="0" y="-66675"/>
              <a:ext cx="631687" cy="1234796"/>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294899" y="2076160"/>
            <a:ext cx="9216116" cy="5870435"/>
          </a:xfrm>
          <a:custGeom>
            <a:avLst/>
            <a:gdLst/>
            <a:ahLst/>
            <a:cxnLst/>
            <a:rect r="r" b="b" t="t" l="l"/>
            <a:pathLst>
              <a:path h="5870435" w="9216116">
                <a:moveTo>
                  <a:pt x="0" y="0"/>
                </a:moveTo>
                <a:lnTo>
                  <a:pt x="9216116" y="0"/>
                </a:lnTo>
                <a:lnTo>
                  <a:pt x="9216116" y="5870435"/>
                </a:lnTo>
                <a:lnTo>
                  <a:pt x="0" y="5870435"/>
                </a:lnTo>
                <a:lnTo>
                  <a:pt x="0" y="0"/>
                </a:lnTo>
                <a:close/>
              </a:path>
            </a:pathLst>
          </a:custGeom>
          <a:blipFill>
            <a:blip r:embed="rId2"/>
            <a:stretch>
              <a:fillRect l="0" t="-912" r="0" b="-2032"/>
            </a:stretch>
          </a:blipFill>
        </p:spPr>
      </p:sp>
      <p:sp>
        <p:nvSpPr>
          <p:cNvPr name="TextBox 6" id="6"/>
          <p:cNvSpPr txBox="true"/>
          <p:nvPr/>
        </p:nvSpPr>
        <p:spPr>
          <a:xfrm rot="0">
            <a:off x="294899" y="221973"/>
            <a:ext cx="14583916" cy="1341330"/>
          </a:xfrm>
          <a:prstGeom prst="rect">
            <a:avLst/>
          </a:prstGeom>
        </p:spPr>
        <p:txBody>
          <a:bodyPr anchor="t" rtlCol="false" tIns="0" lIns="0" bIns="0" rIns="0">
            <a:spAutoFit/>
          </a:bodyPr>
          <a:lstStyle/>
          <a:p>
            <a:pPr algn="l">
              <a:lnSpc>
                <a:spcPts val="5245"/>
              </a:lnSpc>
            </a:pPr>
            <a:r>
              <a:rPr lang="en-US" sz="4299">
                <a:solidFill>
                  <a:srgbClr val="1B5279"/>
                </a:solidFill>
                <a:latin typeface="Poppins Bold"/>
                <a:ea typeface="Poppins Bold"/>
                <a:cs typeface="Poppins Bold"/>
                <a:sym typeface="Poppins Bold"/>
              </a:rPr>
              <a:t>GROUP PAYMENT VALUE PERCENTAGE</a:t>
            </a:r>
          </a:p>
          <a:p>
            <a:pPr algn="l">
              <a:lnSpc>
                <a:spcPts val="5245"/>
              </a:lnSpc>
            </a:pPr>
          </a:p>
        </p:txBody>
      </p:sp>
      <p:sp>
        <p:nvSpPr>
          <p:cNvPr name="TextBox 7" id="7"/>
          <p:cNvSpPr txBox="true"/>
          <p:nvPr/>
        </p:nvSpPr>
        <p:spPr>
          <a:xfrm rot="0">
            <a:off x="9639205" y="2380213"/>
            <a:ext cx="8302278" cy="5722620"/>
          </a:xfrm>
          <a:prstGeom prst="rect">
            <a:avLst/>
          </a:prstGeom>
        </p:spPr>
        <p:txBody>
          <a:bodyPr anchor="t" rtlCol="false" tIns="0" lIns="0" bIns="0" rIns="0">
            <a:spAutoFit/>
          </a:bodyPr>
          <a:lstStyle/>
          <a:p>
            <a:pPr algn="just">
              <a:lnSpc>
                <a:spcPts val="3779"/>
              </a:lnSpc>
            </a:pPr>
            <a:r>
              <a:rPr lang="en-US" sz="2699">
                <a:solidFill>
                  <a:srgbClr val="000000"/>
                </a:solidFill>
                <a:latin typeface="Poppins Bold"/>
                <a:ea typeface="Poppins Bold"/>
                <a:cs typeface="Poppins Bold"/>
                <a:sym typeface="Poppins Bold"/>
              </a:rPr>
              <a:t>The results of the visualization of the known percentages of the payment value group data consist of 3, namely cheap, medium and expensive. </a:t>
            </a:r>
          </a:p>
          <a:p>
            <a:pPr algn="just">
              <a:lnSpc>
                <a:spcPts val="3779"/>
              </a:lnSpc>
            </a:pPr>
          </a:p>
          <a:p>
            <a:pPr algn="just">
              <a:lnSpc>
                <a:spcPts val="3779"/>
              </a:lnSpc>
            </a:pPr>
            <a:r>
              <a:rPr lang="en-US" sz="2699">
                <a:solidFill>
                  <a:srgbClr val="000000"/>
                </a:solidFill>
                <a:latin typeface="Poppins Bold"/>
                <a:ea typeface="Poppins Bold"/>
                <a:cs typeface="Poppins Bold"/>
                <a:sym typeface="Poppins Bold"/>
              </a:rPr>
              <a:t>Where there are different payment value group percentages. In the payment value group cheap has the highest percentage value, namely 86.66%, next has a medium percentage value, namely 11.51%, and expensive is in the lowest order, namely 2.03%.</a:t>
            </a:r>
          </a:p>
          <a:p>
            <a:pPr algn="just">
              <a:lnSpc>
                <a:spcPts val="3779"/>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26494" y="5885228"/>
            <a:ext cx="2398438" cy="4435211"/>
            <a:chOff x="0" y="0"/>
            <a:chExt cx="631687" cy="1168121"/>
          </a:xfrm>
        </p:grpSpPr>
        <p:sp>
          <p:nvSpPr>
            <p:cNvPr name="Freeform 3" id="3"/>
            <p:cNvSpPr/>
            <p:nvPr/>
          </p:nvSpPr>
          <p:spPr>
            <a:xfrm flipH="false" flipV="false" rot="0">
              <a:off x="0" y="0"/>
              <a:ext cx="631687" cy="1168121"/>
            </a:xfrm>
            <a:custGeom>
              <a:avLst/>
              <a:gdLst/>
              <a:ahLst/>
              <a:cxnLst/>
              <a:rect r="r" b="b" t="t" l="l"/>
              <a:pathLst>
                <a:path h="1168121" w="631687">
                  <a:moveTo>
                    <a:pt x="109749" y="0"/>
                  </a:moveTo>
                  <a:lnTo>
                    <a:pt x="521939" y="0"/>
                  </a:lnTo>
                  <a:cubicBezTo>
                    <a:pt x="551046" y="0"/>
                    <a:pt x="578961" y="11563"/>
                    <a:pt x="599543" y="32145"/>
                  </a:cubicBezTo>
                  <a:cubicBezTo>
                    <a:pt x="620125" y="52726"/>
                    <a:pt x="631687" y="80641"/>
                    <a:pt x="631687" y="109749"/>
                  </a:cubicBezTo>
                  <a:lnTo>
                    <a:pt x="631687" y="1058373"/>
                  </a:lnTo>
                  <a:cubicBezTo>
                    <a:pt x="631687" y="1118985"/>
                    <a:pt x="582551" y="1168121"/>
                    <a:pt x="521939" y="1168121"/>
                  </a:cubicBezTo>
                  <a:lnTo>
                    <a:pt x="109749" y="1168121"/>
                  </a:lnTo>
                  <a:cubicBezTo>
                    <a:pt x="49136" y="1168121"/>
                    <a:pt x="0" y="1118985"/>
                    <a:pt x="0" y="1058373"/>
                  </a:cubicBezTo>
                  <a:lnTo>
                    <a:pt x="0" y="109749"/>
                  </a:lnTo>
                  <a:cubicBezTo>
                    <a:pt x="0" y="49136"/>
                    <a:pt x="49136" y="0"/>
                    <a:pt x="109749" y="0"/>
                  </a:cubicBezTo>
                  <a:close/>
                </a:path>
              </a:pathLst>
            </a:custGeom>
            <a:solidFill>
              <a:srgbClr val="1B5279"/>
            </a:solidFill>
          </p:spPr>
        </p:sp>
        <p:sp>
          <p:nvSpPr>
            <p:cNvPr name="TextBox 4" id="4"/>
            <p:cNvSpPr txBox="true"/>
            <p:nvPr/>
          </p:nvSpPr>
          <p:spPr>
            <a:xfrm>
              <a:off x="0" y="-66675"/>
              <a:ext cx="631687" cy="1234796"/>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9938346" y="1533369"/>
            <a:ext cx="6506809" cy="5969550"/>
          </a:xfrm>
          <a:custGeom>
            <a:avLst/>
            <a:gdLst/>
            <a:ahLst/>
            <a:cxnLst/>
            <a:rect r="r" b="b" t="t" l="l"/>
            <a:pathLst>
              <a:path h="5969550" w="6506809">
                <a:moveTo>
                  <a:pt x="0" y="0"/>
                </a:moveTo>
                <a:lnTo>
                  <a:pt x="6506809" y="0"/>
                </a:lnTo>
                <a:lnTo>
                  <a:pt x="6506809" y="5969550"/>
                </a:lnTo>
                <a:lnTo>
                  <a:pt x="0" y="5969550"/>
                </a:lnTo>
                <a:lnTo>
                  <a:pt x="0" y="0"/>
                </a:lnTo>
                <a:close/>
              </a:path>
            </a:pathLst>
          </a:custGeom>
          <a:blipFill>
            <a:blip r:embed="rId2"/>
            <a:stretch>
              <a:fillRect l="0" t="0" r="0" b="0"/>
            </a:stretch>
          </a:blipFill>
        </p:spPr>
      </p:sp>
      <p:sp>
        <p:nvSpPr>
          <p:cNvPr name="Freeform 6" id="6"/>
          <p:cNvSpPr/>
          <p:nvPr/>
        </p:nvSpPr>
        <p:spPr>
          <a:xfrm flipH="false" flipV="false" rot="0">
            <a:off x="913738" y="1740835"/>
            <a:ext cx="7199751" cy="5762083"/>
          </a:xfrm>
          <a:custGeom>
            <a:avLst/>
            <a:gdLst/>
            <a:ahLst/>
            <a:cxnLst/>
            <a:rect r="r" b="b" t="t" l="l"/>
            <a:pathLst>
              <a:path h="5762083" w="7199751">
                <a:moveTo>
                  <a:pt x="0" y="0"/>
                </a:moveTo>
                <a:lnTo>
                  <a:pt x="7199751" y="0"/>
                </a:lnTo>
                <a:lnTo>
                  <a:pt x="7199751" y="5762084"/>
                </a:lnTo>
                <a:lnTo>
                  <a:pt x="0" y="5762084"/>
                </a:lnTo>
                <a:lnTo>
                  <a:pt x="0" y="0"/>
                </a:lnTo>
                <a:close/>
              </a:path>
            </a:pathLst>
          </a:custGeom>
          <a:blipFill>
            <a:blip r:embed="rId3"/>
            <a:stretch>
              <a:fillRect l="0" t="0" r="0" b="0"/>
            </a:stretch>
          </a:blipFill>
        </p:spPr>
      </p:sp>
      <p:sp>
        <p:nvSpPr>
          <p:cNvPr name="TextBox 7" id="7"/>
          <p:cNvSpPr txBox="true"/>
          <p:nvPr/>
        </p:nvSpPr>
        <p:spPr>
          <a:xfrm rot="0">
            <a:off x="156556" y="-465896"/>
            <a:ext cx="11441525" cy="1999265"/>
          </a:xfrm>
          <a:prstGeom prst="rect">
            <a:avLst/>
          </a:prstGeom>
        </p:spPr>
        <p:txBody>
          <a:bodyPr anchor="t" rtlCol="false" tIns="0" lIns="0" bIns="0" rIns="0">
            <a:spAutoFit/>
          </a:bodyPr>
          <a:lstStyle/>
          <a:p>
            <a:pPr algn="l">
              <a:lnSpc>
                <a:spcPts val="5248"/>
              </a:lnSpc>
            </a:pPr>
          </a:p>
          <a:p>
            <a:pPr algn="l">
              <a:lnSpc>
                <a:spcPts val="5248"/>
              </a:lnSpc>
            </a:pPr>
            <a:r>
              <a:rPr lang="en-US" sz="4301">
                <a:solidFill>
                  <a:srgbClr val="1B5279"/>
                </a:solidFill>
                <a:latin typeface="Poppins Bold"/>
                <a:ea typeface="Poppins Bold"/>
                <a:cs typeface="Poppins Bold"/>
                <a:sym typeface="Poppins Bold"/>
              </a:rPr>
              <a:t>NUMBER OF ORDERS, CUSTOMER AND SELLERS IN EACH STATE</a:t>
            </a:r>
          </a:p>
        </p:txBody>
      </p:sp>
      <p:sp>
        <p:nvSpPr>
          <p:cNvPr name="TextBox 8" id="8"/>
          <p:cNvSpPr txBox="true"/>
          <p:nvPr/>
        </p:nvSpPr>
        <p:spPr>
          <a:xfrm rot="0">
            <a:off x="1954526" y="7634185"/>
            <a:ext cx="15967640" cy="2865120"/>
          </a:xfrm>
          <a:prstGeom prst="rect">
            <a:avLst/>
          </a:prstGeom>
        </p:spPr>
        <p:txBody>
          <a:bodyPr anchor="t" rtlCol="false" tIns="0" lIns="0" bIns="0" rIns="0">
            <a:spAutoFit/>
          </a:bodyPr>
          <a:lstStyle/>
          <a:p>
            <a:pPr algn="just">
              <a:lnSpc>
                <a:spcPts val="3779"/>
              </a:lnSpc>
            </a:pPr>
            <a:r>
              <a:rPr lang="en-US" sz="2700">
                <a:solidFill>
                  <a:srgbClr val="000000"/>
                </a:solidFill>
                <a:latin typeface="Poppins Bold"/>
                <a:ea typeface="Poppins Bold"/>
                <a:cs typeface="Poppins Bold"/>
                <a:sym typeface="Poppins Bold"/>
              </a:rPr>
              <a:t>The following are the visualization results of the number of orders, customers, sellers in each country. Based on the visualization results, it can be seen that SP state has the highest number of customer and seller orders compared to other states. Underlining the order situation, it can be seen that a large number of sellers does not guarantee a large number of orders in an area.</a:t>
            </a:r>
          </a:p>
          <a:p>
            <a:pPr algn="just">
              <a:lnSpc>
                <a:spcPts val="3779"/>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26494" y="5885228"/>
            <a:ext cx="2398438" cy="4435211"/>
            <a:chOff x="0" y="0"/>
            <a:chExt cx="631687" cy="1168121"/>
          </a:xfrm>
        </p:grpSpPr>
        <p:sp>
          <p:nvSpPr>
            <p:cNvPr name="Freeform 3" id="3"/>
            <p:cNvSpPr/>
            <p:nvPr/>
          </p:nvSpPr>
          <p:spPr>
            <a:xfrm flipH="false" flipV="false" rot="0">
              <a:off x="0" y="0"/>
              <a:ext cx="631687" cy="1168121"/>
            </a:xfrm>
            <a:custGeom>
              <a:avLst/>
              <a:gdLst/>
              <a:ahLst/>
              <a:cxnLst/>
              <a:rect r="r" b="b" t="t" l="l"/>
              <a:pathLst>
                <a:path h="1168121" w="631687">
                  <a:moveTo>
                    <a:pt x="109749" y="0"/>
                  </a:moveTo>
                  <a:lnTo>
                    <a:pt x="521939" y="0"/>
                  </a:lnTo>
                  <a:cubicBezTo>
                    <a:pt x="551046" y="0"/>
                    <a:pt x="578961" y="11563"/>
                    <a:pt x="599543" y="32145"/>
                  </a:cubicBezTo>
                  <a:cubicBezTo>
                    <a:pt x="620125" y="52726"/>
                    <a:pt x="631687" y="80641"/>
                    <a:pt x="631687" y="109749"/>
                  </a:cubicBezTo>
                  <a:lnTo>
                    <a:pt x="631687" y="1058373"/>
                  </a:lnTo>
                  <a:cubicBezTo>
                    <a:pt x="631687" y="1118985"/>
                    <a:pt x="582551" y="1168121"/>
                    <a:pt x="521939" y="1168121"/>
                  </a:cubicBezTo>
                  <a:lnTo>
                    <a:pt x="109749" y="1168121"/>
                  </a:lnTo>
                  <a:cubicBezTo>
                    <a:pt x="49136" y="1168121"/>
                    <a:pt x="0" y="1118985"/>
                    <a:pt x="0" y="1058373"/>
                  </a:cubicBezTo>
                  <a:lnTo>
                    <a:pt x="0" y="109749"/>
                  </a:lnTo>
                  <a:cubicBezTo>
                    <a:pt x="0" y="49136"/>
                    <a:pt x="49136" y="0"/>
                    <a:pt x="109749" y="0"/>
                  </a:cubicBezTo>
                  <a:close/>
                </a:path>
              </a:pathLst>
            </a:custGeom>
            <a:solidFill>
              <a:srgbClr val="1B5279"/>
            </a:solidFill>
          </p:spPr>
        </p:sp>
        <p:sp>
          <p:nvSpPr>
            <p:cNvPr name="TextBox 4" id="4"/>
            <p:cNvSpPr txBox="true"/>
            <p:nvPr/>
          </p:nvSpPr>
          <p:spPr>
            <a:xfrm>
              <a:off x="0" y="-66675"/>
              <a:ext cx="631687" cy="1234796"/>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294899" y="2426900"/>
            <a:ext cx="8849101" cy="4482359"/>
          </a:xfrm>
          <a:custGeom>
            <a:avLst/>
            <a:gdLst/>
            <a:ahLst/>
            <a:cxnLst/>
            <a:rect r="r" b="b" t="t" l="l"/>
            <a:pathLst>
              <a:path h="4482359" w="8849101">
                <a:moveTo>
                  <a:pt x="0" y="0"/>
                </a:moveTo>
                <a:lnTo>
                  <a:pt x="8849101" y="0"/>
                </a:lnTo>
                <a:lnTo>
                  <a:pt x="8849101" y="4482359"/>
                </a:lnTo>
                <a:lnTo>
                  <a:pt x="0" y="4482359"/>
                </a:lnTo>
                <a:lnTo>
                  <a:pt x="0" y="0"/>
                </a:lnTo>
                <a:close/>
              </a:path>
            </a:pathLst>
          </a:custGeom>
          <a:blipFill>
            <a:blip r:embed="rId2"/>
            <a:stretch>
              <a:fillRect l="0" t="0" r="0" b="0"/>
            </a:stretch>
          </a:blipFill>
        </p:spPr>
      </p:sp>
      <p:sp>
        <p:nvSpPr>
          <p:cNvPr name="Freeform 6" id="6"/>
          <p:cNvSpPr/>
          <p:nvPr/>
        </p:nvSpPr>
        <p:spPr>
          <a:xfrm flipH="false" flipV="false" rot="0">
            <a:off x="9196275" y="2426900"/>
            <a:ext cx="8788593" cy="4482359"/>
          </a:xfrm>
          <a:custGeom>
            <a:avLst/>
            <a:gdLst/>
            <a:ahLst/>
            <a:cxnLst/>
            <a:rect r="r" b="b" t="t" l="l"/>
            <a:pathLst>
              <a:path h="4482359" w="8788593">
                <a:moveTo>
                  <a:pt x="0" y="0"/>
                </a:moveTo>
                <a:lnTo>
                  <a:pt x="8788594" y="0"/>
                </a:lnTo>
                <a:lnTo>
                  <a:pt x="8788594" y="4482359"/>
                </a:lnTo>
                <a:lnTo>
                  <a:pt x="0" y="4482359"/>
                </a:lnTo>
                <a:lnTo>
                  <a:pt x="0" y="0"/>
                </a:lnTo>
                <a:close/>
              </a:path>
            </a:pathLst>
          </a:custGeom>
          <a:blipFill>
            <a:blip r:embed="rId3"/>
            <a:stretch>
              <a:fillRect l="0" t="0" r="0" b="0"/>
            </a:stretch>
          </a:blipFill>
        </p:spPr>
      </p:sp>
      <p:sp>
        <p:nvSpPr>
          <p:cNvPr name="TextBox 7" id="7"/>
          <p:cNvSpPr txBox="true"/>
          <p:nvPr/>
        </p:nvSpPr>
        <p:spPr>
          <a:xfrm rot="0">
            <a:off x="294899" y="256088"/>
            <a:ext cx="13411866" cy="2655483"/>
          </a:xfrm>
          <a:prstGeom prst="rect">
            <a:avLst/>
          </a:prstGeom>
        </p:spPr>
        <p:txBody>
          <a:bodyPr anchor="t" rtlCol="false" tIns="0" lIns="0" bIns="0" rIns="0">
            <a:spAutoFit/>
          </a:bodyPr>
          <a:lstStyle/>
          <a:p>
            <a:pPr algn="l">
              <a:lnSpc>
                <a:spcPts val="5245"/>
              </a:lnSpc>
            </a:pPr>
            <a:r>
              <a:rPr lang="en-US" sz="4299">
                <a:solidFill>
                  <a:srgbClr val="1B5279"/>
                </a:solidFill>
                <a:latin typeface="Poppins Bold"/>
                <a:ea typeface="Poppins Bold"/>
                <a:cs typeface="Poppins Bold"/>
                <a:sym typeface="Poppins Bold"/>
              </a:rPr>
              <a:t>MAP OF STATE AND CITY DISTRIBUTION OF THE NUMBER OF ORDERS AND </a:t>
            </a:r>
          </a:p>
          <a:p>
            <a:pPr algn="l">
              <a:lnSpc>
                <a:spcPts val="5245"/>
              </a:lnSpc>
            </a:pPr>
            <a:r>
              <a:rPr lang="en-US" sz="4299">
                <a:solidFill>
                  <a:srgbClr val="1B5279"/>
                </a:solidFill>
                <a:latin typeface="Poppins Bold"/>
                <a:ea typeface="Poppins Bold"/>
                <a:cs typeface="Poppins Bold"/>
                <a:sym typeface="Poppins Bold"/>
              </a:rPr>
              <a:t>the amount of the payment value</a:t>
            </a:r>
          </a:p>
          <a:p>
            <a:pPr algn="l">
              <a:lnSpc>
                <a:spcPts val="5245"/>
              </a:lnSpc>
            </a:pPr>
          </a:p>
        </p:txBody>
      </p:sp>
      <p:sp>
        <p:nvSpPr>
          <p:cNvPr name="TextBox 8" id="8"/>
          <p:cNvSpPr txBox="true"/>
          <p:nvPr/>
        </p:nvSpPr>
        <p:spPr>
          <a:xfrm rot="0">
            <a:off x="1932328" y="7216997"/>
            <a:ext cx="16052541" cy="2865120"/>
          </a:xfrm>
          <a:prstGeom prst="rect">
            <a:avLst/>
          </a:prstGeom>
        </p:spPr>
        <p:txBody>
          <a:bodyPr anchor="t" rtlCol="false" tIns="0" lIns="0" bIns="0" rIns="0">
            <a:spAutoFit/>
          </a:bodyPr>
          <a:lstStyle/>
          <a:p>
            <a:pPr algn="just">
              <a:lnSpc>
                <a:spcPts val="3779"/>
              </a:lnSpc>
            </a:pPr>
          </a:p>
          <a:p>
            <a:pPr algn="just">
              <a:lnSpc>
                <a:spcPts val="3779"/>
              </a:lnSpc>
              <a:spcBef>
                <a:spcPct val="0"/>
              </a:spcBef>
            </a:pPr>
            <a:r>
              <a:rPr lang="en-US" sz="2699">
                <a:solidFill>
                  <a:srgbClr val="000000"/>
                </a:solidFill>
                <a:latin typeface="Poppins Bold"/>
                <a:ea typeface="Poppins Bold"/>
                <a:cs typeface="Poppins Bold"/>
                <a:sym typeface="Poppins Bold"/>
              </a:rPr>
              <a:t>Visualization results from the state and city distribution map of the number of orders and total payment value. This is based on the country that has the highest score, namely customer state PA with a transaction value of 206.96 payments and orders of 953. Meanwhile, the city that has the highest score is the city of Rio Verde with a payment value of 11,392 and orders of 63.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3F6FA"/>
        </a:solidFill>
      </p:bgPr>
    </p:bg>
    <p:spTree>
      <p:nvGrpSpPr>
        <p:cNvPr id="1" name=""/>
        <p:cNvGrpSpPr/>
        <p:nvPr/>
      </p:nvGrpSpPr>
      <p:grpSpPr>
        <a:xfrm>
          <a:off x="0" y="0"/>
          <a:ext cx="0" cy="0"/>
          <a:chOff x="0" y="0"/>
          <a:chExt cx="0" cy="0"/>
        </a:xfrm>
      </p:grpSpPr>
      <p:grpSp>
        <p:nvGrpSpPr>
          <p:cNvPr name="Group 2" id="2"/>
          <p:cNvGrpSpPr/>
          <p:nvPr/>
        </p:nvGrpSpPr>
        <p:grpSpPr>
          <a:xfrm rot="0">
            <a:off x="-626494" y="5885228"/>
            <a:ext cx="2398438" cy="4435211"/>
            <a:chOff x="0" y="0"/>
            <a:chExt cx="631687" cy="1168121"/>
          </a:xfrm>
        </p:grpSpPr>
        <p:sp>
          <p:nvSpPr>
            <p:cNvPr name="Freeform 3" id="3"/>
            <p:cNvSpPr/>
            <p:nvPr/>
          </p:nvSpPr>
          <p:spPr>
            <a:xfrm flipH="false" flipV="false" rot="0">
              <a:off x="0" y="0"/>
              <a:ext cx="631687" cy="1168121"/>
            </a:xfrm>
            <a:custGeom>
              <a:avLst/>
              <a:gdLst/>
              <a:ahLst/>
              <a:cxnLst/>
              <a:rect r="r" b="b" t="t" l="l"/>
              <a:pathLst>
                <a:path h="1168121" w="631687">
                  <a:moveTo>
                    <a:pt x="109749" y="0"/>
                  </a:moveTo>
                  <a:lnTo>
                    <a:pt x="521939" y="0"/>
                  </a:lnTo>
                  <a:cubicBezTo>
                    <a:pt x="551046" y="0"/>
                    <a:pt x="578961" y="11563"/>
                    <a:pt x="599543" y="32145"/>
                  </a:cubicBezTo>
                  <a:cubicBezTo>
                    <a:pt x="620125" y="52726"/>
                    <a:pt x="631687" y="80641"/>
                    <a:pt x="631687" y="109749"/>
                  </a:cubicBezTo>
                  <a:lnTo>
                    <a:pt x="631687" y="1058373"/>
                  </a:lnTo>
                  <a:cubicBezTo>
                    <a:pt x="631687" y="1118985"/>
                    <a:pt x="582551" y="1168121"/>
                    <a:pt x="521939" y="1168121"/>
                  </a:cubicBezTo>
                  <a:lnTo>
                    <a:pt x="109749" y="1168121"/>
                  </a:lnTo>
                  <a:cubicBezTo>
                    <a:pt x="49136" y="1168121"/>
                    <a:pt x="0" y="1118985"/>
                    <a:pt x="0" y="1058373"/>
                  </a:cubicBezTo>
                  <a:lnTo>
                    <a:pt x="0" y="109749"/>
                  </a:lnTo>
                  <a:cubicBezTo>
                    <a:pt x="0" y="49136"/>
                    <a:pt x="49136" y="0"/>
                    <a:pt x="109749" y="0"/>
                  </a:cubicBezTo>
                  <a:close/>
                </a:path>
              </a:pathLst>
            </a:custGeom>
            <a:solidFill>
              <a:srgbClr val="1B5279"/>
            </a:solidFill>
          </p:spPr>
        </p:sp>
        <p:sp>
          <p:nvSpPr>
            <p:cNvPr name="TextBox 4" id="4"/>
            <p:cNvSpPr txBox="true"/>
            <p:nvPr/>
          </p:nvSpPr>
          <p:spPr>
            <a:xfrm>
              <a:off x="0" y="-66675"/>
              <a:ext cx="631687" cy="1234796"/>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3513841" y="1373177"/>
            <a:ext cx="10335786" cy="6729656"/>
          </a:xfrm>
          <a:custGeom>
            <a:avLst/>
            <a:gdLst/>
            <a:ahLst/>
            <a:cxnLst/>
            <a:rect r="r" b="b" t="t" l="l"/>
            <a:pathLst>
              <a:path h="6729656" w="10335786">
                <a:moveTo>
                  <a:pt x="0" y="0"/>
                </a:moveTo>
                <a:lnTo>
                  <a:pt x="10335786" y="0"/>
                </a:lnTo>
                <a:lnTo>
                  <a:pt x="10335786" y="6729656"/>
                </a:lnTo>
                <a:lnTo>
                  <a:pt x="0" y="6729656"/>
                </a:lnTo>
                <a:lnTo>
                  <a:pt x="0" y="0"/>
                </a:lnTo>
                <a:close/>
              </a:path>
            </a:pathLst>
          </a:custGeom>
          <a:blipFill>
            <a:blip r:embed="rId2"/>
            <a:stretch>
              <a:fillRect l="0" t="0" r="0" b="0"/>
            </a:stretch>
          </a:blipFill>
        </p:spPr>
      </p:sp>
      <p:sp>
        <p:nvSpPr>
          <p:cNvPr name="TextBox 6" id="6"/>
          <p:cNvSpPr txBox="true"/>
          <p:nvPr/>
        </p:nvSpPr>
        <p:spPr>
          <a:xfrm rot="0">
            <a:off x="304832" y="281597"/>
            <a:ext cx="14583916" cy="1748023"/>
          </a:xfrm>
          <a:prstGeom prst="rect">
            <a:avLst/>
          </a:prstGeom>
        </p:spPr>
        <p:txBody>
          <a:bodyPr anchor="t" rtlCol="false" tIns="0" lIns="0" bIns="0" rIns="0">
            <a:spAutoFit/>
          </a:bodyPr>
          <a:lstStyle/>
          <a:p>
            <a:pPr algn="l">
              <a:lnSpc>
                <a:spcPts val="6710"/>
              </a:lnSpc>
            </a:pPr>
            <a:r>
              <a:rPr lang="en-US" sz="5500">
                <a:solidFill>
                  <a:srgbClr val="1B5279"/>
                </a:solidFill>
                <a:latin typeface="Poppins Bold"/>
                <a:ea typeface="Poppins Bold"/>
                <a:cs typeface="Poppins Bold"/>
                <a:sym typeface="Poppins Bold"/>
              </a:rPr>
              <a:t>PERFORMANCE OF EACH PRODUCT</a:t>
            </a:r>
          </a:p>
          <a:p>
            <a:pPr algn="l">
              <a:lnSpc>
                <a:spcPts val="6710"/>
              </a:lnSpc>
            </a:pPr>
          </a:p>
        </p:txBody>
      </p:sp>
      <p:sp>
        <p:nvSpPr>
          <p:cNvPr name="TextBox 7" id="7"/>
          <p:cNvSpPr txBox="true"/>
          <p:nvPr/>
        </p:nvSpPr>
        <p:spPr>
          <a:xfrm rot="0">
            <a:off x="1934197" y="8502015"/>
            <a:ext cx="15927784" cy="1912620"/>
          </a:xfrm>
          <a:prstGeom prst="rect">
            <a:avLst/>
          </a:prstGeom>
        </p:spPr>
        <p:txBody>
          <a:bodyPr anchor="t" rtlCol="false" tIns="0" lIns="0" bIns="0" rIns="0">
            <a:spAutoFit/>
          </a:bodyPr>
          <a:lstStyle/>
          <a:p>
            <a:pPr algn="just">
              <a:lnSpc>
                <a:spcPts val="3779"/>
              </a:lnSpc>
            </a:pPr>
            <a:r>
              <a:rPr lang="en-US" sz="2699">
                <a:solidFill>
                  <a:srgbClr val="000000"/>
                </a:solidFill>
                <a:latin typeface="Poppins Bold"/>
                <a:ea typeface="Poppins Bold"/>
                <a:cs typeface="Poppins Bold"/>
                <a:sym typeface="Poppins Bold"/>
              </a:rPr>
              <a:t>The following are the visualization results of 8 products that have high sales levels, during 2017-2018. It can be seen that the baleza_saude product is the best-selling product with total sales of 1,435,190.</a:t>
            </a:r>
          </a:p>
          <a:p>
            <a:pPr algn="just">
              <a:lnSpc>
                <a:spcPts val="3779"/>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3F6FA"/>
        </a:solidFill>
      </p:bgPr>
    </p:bg>
    <p:spTree>
      <p:nvGrpSpPr>
        <p:cNvPr id="1" name=""/>
        <p:cNvGrpSpPr/>
        <p:nvPr/>
      </p:nvGrpSpPr>
      <p:grpSpPr>
        <a:xfrm>
          <a:off x="0" y="0"/>
          <a:ext cx="0" cy="0"/>
          <a:chOff x="0" y="0"/>
          <a:chExt cx="0" cy="0"/>
        </a:xfrm>
      </p:grpSpPr>
      <p:grpSp>
        <p:nvGrpSpPr>
          <p:cNvPr name="Group 2" id="2"/>
          <p:cNvGrpSpPr/>
          <p:nvPr/>
        </p:nvGrpSpPr>
        <p:grpSpPr>
          <a:xfrm rot="0">
            <a:off x="-2394672" y="2282793"/>
            <a:ext cx="14645944" cy="8004207"/>
            <a:chOff x="0" y="0"/>
            <a:chExt cx="879402" cy="480605"/>
          </a:xfrm>
        </p:grpSpPr>
        <p:sp>
          <p:nvSpPr>
            <p:cNvPr name="Freeform 3" id="3"/>
            <p:cNvSpPr/>
            <p:nvPr/>
          </p:nvSpPr>
          <p:spPr>
            <a:xfrm flipH="false" flipV="false" rot="0">
              <a:off x="0" y="0"/>
              <a:ext cx="879402" cy="480605"/>
            </a:xfrm>
            <a:custGeom>
              <a:avLst/>
              <a:gdLst/>
              <a:ahLst/>
              <a:cxnLst/>
              <a:rect r="r" b="b" t="t" l="l"/>
              <a:pathLst>
                <a:path h="480605" w="879402">
                  <a:moveTo>
                    <a:pt x="203200" y="0"/>
                  </a:moveTo>
                  <a:lnTo>
                    <a:pt x="879402" y="0"/>
                  </a:lnTo>
                  <a:lnTo>
                    <a:pt x="676202" y="480605"/>
                  </a:lnTo>
                  <a:lnTo>
                    <a:pt x="0" y="480605"/>
                  </a:lnTo>
                  <a:lnTo>
                    <a:pt x="203200" y="0"/>
                  </a:lnTo>
                  <a:close/>
                </a:path>
              </a:pathLst>
            </a:custGeom>
            <a:solidFill>
              <a:srgbClr val="0B1320"/>
            </a:solidFill>
          </p:spPr>
        </p:sp>
        <p:sp>
          <p:nvSpPr>
            <p:cNvPr name="TextBox 4" id="4"/>
            <p:cNvSpPr txBox="true"/>
            <p:nvPr/>
          </p:nvSpPr>
          <p:spPr>
            <a:xfrm>
              <a:off x="101600" y="-66675"/>
              <a:ext cx="676202" cy="547280"/>
            </a:xfrm>
            <a:prstGeom prst="rect">
              <a:avLst/>
            </a:prstGeom>
          </p:spPr>
          <p:txBody>
            <a:bodyPr anchor="ctr" rtlCol="false" tIns="50800" lIns="50800" bIns="50800" rIns="50800"/>
            <a:lstStyle/>
            <a:p>
              <a:pPr algn="ctr">
                <a:lnSpc>
                  <a:spcPts val="3319"/>
                </a:lnSpc>
              </a:pPr>
            </a:p>
          </p:txBody>
        </p:sp>
      </p:grpSp>
      <p:sp>
        <p:nvSpPr>
          <p:cNvPr name="AutoShape 5" id="5"/>
          <p:cNvSpPr/>
          <p:nvPr/>
        </p:nvSpPr>
        <p:spPr>
          <a:xfrm>
            <a:off x="1727148" y="4673288"/>
            <a:ext cx="1494277" cy="0"/>
          </a:xfrm>
          <a:prstGeom prst="line">
            <a:avLst/>
          </a:prstGeom>
          <a:ln cap="flat" w="114300">
            <a:solidFill>
              <a:srgbClr val="FFFFFF"/>
            </a:solidFill>
            <a:prstDash val="solid"/>
            <a:headEnd type="none" len="sm" w="sm"/>
            <a:tailEnd type="none" len="sm" w="sm"/>
          </a:ln>
        </p:spPr>
      </p:sp>
      <p:grpSp>
        <p:nvGrpSpPr>
          <p:cNvPr name="Group 6" id="6"/>
          <p:cNvGrpSpPr/>
          <p:nvPr/>
        </p:nvGrpSpPr>
        <p:grpSpPr>
          <a:xfrm rot="0">
            <a:off x="1727148" y="7251704"/>
            <a:ext cx="587579" cy="58757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65679"/>
            </a:solidFill>
          </p:spPr>
        </p:sp>
        <p:sp>
          <p:nvSpPr>
            <p:cNvPr name="TextBox 8" id="8"/>
            <p:cNvSpPr txBox="true"/>
            <p:nvPr/>
          </p:nvSpPr>
          <p:spPr>
            <a:xfrm>
              <a:off x="76200" y="47625"/>
              <a:ext cx="660400" cy="688975"/>
            </a:xfrm>
            <a:prstGeom prst="rect">
              <a:avLst/>
            </a:prstGeom>
          </p:spPr>
          <p:txBody>
            <a:bodyPr anchor="ctr" rtlCol="false" tIns="27270" lIns="27270" bIns="27270" rIns="27270"/>
            <a:lstStyle/>
            <a:p>
              <a:pPr algn="ctr">
                <a:lnSpc>
                  <a:spcPts val="1427"/>
                </a:lnSpc>
              </a:pPr>
            </a:p>
          </p:txBody>
        </p:sp>
      </p:grpSp>
      <p:grpSp>
        <p:nvGrpSpPr>
          <p:cNvPr name="Group 9" id="9"/>
          <p:cNvGrpSpPr/>
          <p:nvPr/>
        </p:nvGrpSpPr>
        <p:grpSpPr>
          <a:xfrm rot="0">
            <a:off x="1727148" y="6303709"/>
            <a:ext cx="587579" cy="58757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65679"/>
            </a:solidFill>
          </p:spPr>
        </p:sp>
        <p:sp>
          <p:nvSpPr>
            <p:cNvPr name="TextBox 11" id="11"/>
            <p:cNvSpPr txBox="true"/>
            <p:nvPr/>
          </p:nvSpPr>
          <p:spPr>
            <a:xfrm>
              <a:off x="76200" y="47625"/>
              <a:ext cx="660400" cy="688975"/>
            </a:xfrm>
            <a:prstGeom prst="rect">
              <a:avLst/>
            </a:prstGeom>
          </p:spPr>
          <p:txBody>
            <a:bodyPr anchor="ctr" rtlCol="false" tIns="27270" lIns="27270" bIns="27270" rIns="27270"/>
            <a:lstStyle/>
            <a:p>
              <a:pPr algn="ctr">
                <a:lnSpc>
                  <a:spcPts val="1427"/>
                </a:lnSpc>
              </a:pPr>
            </a:p>
          </p:txBody>
        </p:sp>
      </p:grpSp>
      <p:sp>
        <p:nvSpPr>
          <p:cNvPr name="Freeform 12" id="12"/>
          <p:cNvSpPr/>
          <p:nvPr/>
        </p:nvSpPr>
        <p:spPr>
          <a:xfrm flipH="false" flipV="false" rot="0">
            <a:off x="1829329" y="6452116"/>
            <a:ext cx="383217" cy="290766"/>
          </a:xfrm>
          <a:custGeom>
            <a:avLst/>
            <a:gdLst/>
            <a:ahLst/>
            <a:cxnLst/>
            <a:rect r="r" b="b" t="t" l="l"/>
            <a:pathLst>
              <a:path h="290766" w="383217">
                <a:moveTo>
                  <a:pt x="0" y="0"/>
                </a:moveTo>
                <a:lnTo>
                  <a:pt x="383217" y="0"/>
                </a:lnTo>
                <a:lnTo>
                  <a:pt x="383217" y="290766"/>
                </a:lnTo>
                <a:lnTo>
                  <a:pt x="0" y="2907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3" id="13"/>
          <p:cNvGrpSpPr/>
          <p:nvPr/>
        </p:nvGrpSpPr>
        <p:grpSpPr>
          <a:xfrm rot="0">
            <a:off x="1727148" y="8201127"/>
            <a:ext cx="587579" cy="58757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65679"/>
            </a:solidFill>
          </p:spPr>
        </p:sp>
        <p:sp>
          <p:nvSpPr>
            <p:cNvPr name="TextBox 15" id="15"/>
            <p:cNvSpPr txBox="true"/>
            <p:nvPr/>
          </p:nvSpPr>
          <p:spPr>
            <a:xfrm>
              <a:off x="76200" y="47625"/>
              <a:ext cx="660400" cy="688975"/>
            </a:xfrm>
            <a:prstGeom prst="rect">
              <a:avLst/>
            </a:prstGeom>
          </p:spPr>
          <p:txBody>
            <a:bodyPr anchor="ctr" rtlCol="false" tIns="27270" lIns="27270" bIns="27270" rIns="27270"/>
            <a:lstStyle/>
            <a:p>
              <a:pPr algn="ctr">
                <a:lnSpc>
                  <a:spcPts val="1427"/>
                </a:lnSpc>
              </a:pPr>
            </a:p>
          </p:txBody>
        </p:sp>
      </p:grpSp>
      <p:grpSp>
        <p:nvGrpSpPr>
          <p:cNvPr name="Group 16" id="16"/>
          <p:cNvGrpSpPr/>
          <p:nvPr/>
        </p:nvGrpSpPr>
        <p:grpSpPr>
          <a:xfrm rot="0">
            <a:off x="1727148" y="5356261"/>
            <a:ext cx="587579" cy="587579"/>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65679"/>
            </a:solidFill>
          </p:spPr>
        </p:sp>
        <p:sp>
          <p:nvSpPr>
            <p:cNvPr name="TextBox 18" id="18"/>
            <p:cNvSpPr txBox="true"/>
            <p:nvPr/>
          </p:nvSpPr>
          <p:spPr>
            <a:xfrm>
              <a:off x="76200" y="47625"/>
              <a:ext cx="660400" cy="688975"/>
            </a:xfrm>
            <a:prstGeom prst="rect">
              <a:avLst/>
            </a:prstGeom>
          </p:spPr>
          <p:txBody>
            <a:bodyPr anchor="ctr" rtlCol="false" tIns="27270" lIns="27270" bIns="27270" rIns="27270"/>
            <a:lstStyle/>
            <a:p>
              <a:pPr algn="ctr">
                <a:lnSpc>
                  <a:spcPts val="1427"/>
                </a:lnSpc>
              </a:pPr>
            </a:p>
          </p:txBody>
        </p:sp>
      </p:grpSp>
      <p:sp>
        <p:nvSpPr>
          <p:cNvPr name="Freeform 19" id="19"/>
          <p:cNvSpPr/>
          <p:nvPr/>
        </p:nvSpPr>
        <p:spPr>
          <a:xfrm flipH="false" flipV="false" rot="0">
            <a:off x="1871389" y="5494461"/>
            <a:ext cx="304958" cy="311181"/>
          </a:xfrm>
          <a:custGeom>
            <a:avLst/>
            <a:gdLst/>
            <a:ahLst/>
            <a:cxnLst/>
            <a:rect r="r" b="b" t="t" l="l"/>
            <a:pathLst>
              <a:path h="311181" w="304958">
                <a:moveTo>
                  <a:pt x="0" y="0"/>
                </a:moveTo>
                <a:lnTo>
                  <a:pt x="304958" y="0"/>
                </a:lnTo>
                <a:lnTo>
                  <a:pt x="304958" y="311181"/>
                </a:lnTo>
                <a:lnTo>
                  <a:pt x="0" y="3111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0" id="20"/>
          <p:cNvGrpSpPr/>
          <p:nvPr/>
        </p:nvGrpSpPr>
        <p:grpSpPr>
          <a:xfrm rot="0">
            <a:off x="8728652" y="-1142787"/>
            <a:ext cx="9559348" cy="11429787"/>
            <a:chOff x="0" y="0"/>
            <a:chExt cx="8603361" cy="10286746"/>
          </a:xfrm>
        </p:grpSpPr>
        <p:sp>
          <p:nvSpPr>
            <p:cNvPr name="Freeform 21" id="21"/>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6"/>
              <a:stretch>
                <a:fillRect l="-39563" t="0" r="-39563" b="0"/>
              </a:stretch>
            </a:blipFill>
          </p:spPr>
        </p:sp>
      </p:grpSp>
      <p:sp>
        <p:nvSpPr>
          <p:cNvPr name="Freeform 22" id="22"/>
          <p:cNvSpPr/>
          <p:nvPr/>
        </p:nvSpPr>
        <p:spPr>
          <a:xfrm flipH="false" flipV="false" rot="0">
            <a:off x="1843448" y="7352258"/>
            <a:ext cx="369098" cy="369098"/>
          </a:xfrm>
          <a:custGeom>
            <a:avLst/>
            <a:gdLst/>
            <a:ahLst/>
            <a:cxnLst/>
            <a:rect r="r" b="b" t="t" l="l"/>
            <a:pathLst>
              <a:path h="369098" w="369098">
                <a:moveTo>
                  <a:pt x="0" y="0"/>
                </a:moveTo>
                <a:lnTo>
                  <a:pt x="369098" y="0"/>
                </a:lnTo>
                <a:lnTo>
                  <a:pt x="369098" y="369098"/>
                </a:lnTo>
                <a:lnTo>
                  <a:pt x="0" y="36909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3" id="23"/>
          <p:cNvSpPr/>
          <p:nvPr/>
        </p:nvSpPr>
        <p:spPr>
          <a:xfrm flipH="false" flipV="false" rot="0">
            <a:off x="1843448" y="8313720"/>
            <a:ext cx="317095" cy="362394"/>
          </a:xfrm>
          <a:custGeom>
            <a:avLst/>
            <a:gdLst/>
            <a:ahLst/>
            <a:cxnLst/>
            <a:rect r="r" b="b" t="t" l="l"/>
            <a:pathLst>
              <a:path h="362394" w="317095">
                <a:moveTo>
                  <a:pt x="0" y="0"/>
                </a:moveTo>
                <a:lnTo>
                  <a:pt x="317095" y="0"/>
                </a:lnTo>
                <a:lnTo>
                  <a:pt x="317095" y="362394"/>
                </a:lnTo>
                <a:lnTo>
                  <a:pt x="0" y="362394"/>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4" id="24"/>
          <p:cNvSpPr txBox="true"/>
          <p:nvPr/>
        </p:nvSpPr>
        <p:spPr>
          <a:xfrm rot="0">
            <a:off x="1727148" y="3007350"/>
            <a:ext cx="6522946" cy="1169010"/>
          </a:xfrm>
          <a:prstGeom prst="rect">
            <a:avLst/>
          </a:prstGeom>
        </p:spPr>
        <p:txBody>
          <a:bodyPr anchor="t" rtlCol="false" tIns="0" lIns="0" bIns="0" rIns="0">
            <a:spAutoFit/>
          </a:bodyPr>
          <a:lstStyle/>
          <a:p>
            <a:pPr algn="l">
              <a:lnSpc>
                <a:spcPts val="9470"/>
              </a:lnSpc>
            </a:pPr>
            <a:r>
              <a:rPr lang="en-US" sz="7284">
                <a:solidFill>
                  <a:srgbClr val="FFFFFF"/>
                </a:solidFill>
                <a:latin typeface="League Spartan"/>
                <a:ea typeface="League Spartan"/>
                <a:cs typeface="League Spartan"/>
                <a:sym typeface="League Spartan"/>
              </a:rPr>
              <a:t>Let’s Connect </a:t>
            </a:r>
          </a:p>
        </p:txBody>
      </p:sp>
      <p:sp>
        <p:nvSpPr>
          <p:cNvPr name="TextBox 25" id="25"/>
          <p:cNvSpPr txBox="true"/>
          <p:nvPr/>
        </p:nvSpPr>
        <p:spPr>
          <a:xfrm rot="0">
            <a:off x="2391042" y="5447281"/>
            <a:ext cx="3574055" cy="377362"/>
          </a:xfrm>
          <a:prstGeom prst="rect">
            <a:avLst/>
          </a:prstGeom>
        </p:spPr>
        <p:txBody>
          <a:bodyPr anchor="t" rtlCol="false" tIns="0" lIns="0" bIns="0" rIns="0">
            <a:spAutoFit/>
          </a:bodyPr>
          <a:lstStyle/>
          <a:p>
            <a:pPr algn="l">
              <a:lnSpc>
                <a:spcPts val="2943"/>
              </a:lnSpc>
              <a:spcBef>
                <a:spcPct val="0"/>
              </a:spcBef>
            </a:pPr>
            <a:r>
              <a:rPr lang="en-US" sz="2102">
                <a:solidFill>
                  <a:srgbClr val="FFFFFF"/>
                </a:solidFill>
                <a:latin typeface="Helios Extended"/>
                <a:ea typeface="Helios Extended"/>
                <a:cs typeface="Helios Extended"/>
                <a:sym typeface="Helios Extended"/>
              </a:rPr>
              <a:t>+6285711942921</a:t>
            </a:r>
          </a:p>
        </p:txBody>
      </p:sp>
      <p:sp>
        <p:nvSpPr>
          <p:cNvPr name="TextBox 26" id="26"/>
          <p:cNvSpPr txBox="true"/>
          <p:nvPr/>
        </p:nvSpPr>
        <p:spPr>
          <a:xfrm rot="0">
            <a:off x="2391042" y="7343837"/>
            <a:ext cx="4574431" cy="750970"/>
          </a:xfrm>
          <a:prstGeom prst="rect">
            <a:avLst/>
          </a:prstGeom>
        </p:spPr>
        <p:txBody>
          <a:bodyPr anchor="t" rtlCol="false" tIns="0" lIns="0" bIns="0" rIns="0">
            <a:spAutoFit/>
          </a:bodyPr>
          <a:lstStyle/>
          <a:p>
            <a:pPr algn="l">
              <a:lnSpc>
                <a:spcPts val="2943"/>
              </a:lnSpc>
              <a:spcBef>
                <a:spcPct val="0"/>
              </a:spcBef>
            </a:pPr>
            <a:r>
              <a:rPr lang="en-US" sz="2102">
                <a:solidFill>
                  <a:srgbClr val="FFFFFF"/>
                </a:solidFill>
                <a:latin typeface="Helios Extended"/>
                <a:ea typeface="Helios Extended"/>
                <a:cs typeface="Helios Extended"/>
                <a:sym typeface="Helios Extended"/>
              </a:rPr>
              <a:t>www.linkedin.com/in/nabila-putri-asy-syifa-9b4788217</a:t>
            </a:r>
          </a:p>
        </p:txBody>
      </p:sp>
      <p:sp>
        <p:nvSpPr>
          <p:cNvPr name="TextBox 27" id="27"/>
          <p:cNvSpPr txBox="true"/>
          <p:nvPr/>
        </p:nvSpPr>
        <p:spPr>
          <a:xfrm rot="0">
            <a:off x="2391042" y="6394966"/>
            <a:ext cx="5006775" cy="377362"/>
          </a:xfrm>
          <a:prstGeom prst="rect">
            <a:avLst/>
          </a:prstGeom>
        </p:spPr>
        <p:txBody>
          <a:bodyPr anchor="t" rtlCol="false" tIns="0" lIns="0" bIns="0" rIns="0">
            <a:spAutoFit/>
          </a:bodyPr>
          <a:lstStyle/>
          <a:p>
            <a:pPr algn="l">
              <a:lnSpc>
                <a:spcPts val="2943"/>
              </a:lnSpc>
              <a:spcBef>
                <a:spcPct val="0"/>
              </a:spcBef>
            </a:pPr>
            <a:r>
              <a:rPr lang="en-US" sz="2102">
                <a:solidFill>
                  <a:srgbClr val="FFFFFF"/>
                </a:solidFill>
                <a:latin typeface="Helios Extended"/>
                <a:ea typeface="Helios Extended"/>
                <a:cs typeface="Helios Extended"/>
                <a:sym typeface="Helios Extended"/>
              </a:rPr>
              <a:t>nabilaputriasysyifa99@gmail.com</a:t>
            </a:r>
          </a:p>
        </p:txBody>
      </p:sp>
      <p:sp>
        <p:nvSpPr>
          <p:cNvPr name="TextBox 28" id="28"/>
          <p:cNvSpPr txBox="true"/>
          <p:nvPr/>
        </p:nvSpPr>
        <p:spPr>
          <a:xfrm rot="0">
            <a:off x="2391042" y="8369461"/>
            <a:ext cx="3979502" cy="298649"/>
          </a:xfrm>
          <a:prstGeom prst="rect">
            <a:avLst/>
          </a:prstGeom>
        </p:spPr>
        <p:txBody>
          <a:bodyPr anchor="t" rtlCol="false" tIns="0" lIns="0" bIns="0" rIns="0">
            <a:spAutoFit/>
          </a:bodyPr>
          <a:lstStyle/>
          <a:p>
            <a:pPr algn="l">
              <a:lnSpc>
                <a:spcPts val="2123"/>
              </a:lnSpc>
            </a:pPr>
            <a:r>
              <a:rPr lang="en-US" sz="2102">
                <a:solidFill>
                  <a:srgbClr val="FFFFFF"/>
                </a:solidFill>
                <a:latin typeface="Helios Extended"/>
                <a:ea typeface="Helios Extended"/>
                <a:cs typeface="Helios Extended"/>
                <a:sym typeface="Helios Extended"/>
              </a:rPr>
              <a:t>nabila_afs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08168" y="5692921"/>
            <a:ext cx="2297677" cy="5442576"/>
            <a:chOff x="0" y="0"/>
            <a:chExt cx="605150" cy="1433436"/>
          </a:xfrm>
        </p:grpSpPr>
        <p:sp>
          <p:nvSpPr>
            <p:cNvPr name="Freeform 3" id="3"/>
            <p:cNvSpPr/>
            <p:nvPr/>
          </p:nvSpPr>
          <p:spPr>
            <a:xfrm flipH="false" flipV="false" rot="0">
              <a:off x="0" y="0"/>
              <a:ext cx="605150" cy="1433436"/>
            </a:xfrm>
            <a:custGeom>
              <a:avLst/>
              <a:gdLst/>
              <a:ahLst/>
              <a:cxnLst/>
              <a:rect r="r" b="b" t="t" l="l"/>
              <a:pathLst>
                <a:path h="1433436" w="605150">
                  <a:moveTo>
                    <a:pt x="192059" y="0"/>
                  </a:moveTo>
                  <a:lnTo>
                    <a:pt x="413091" y="0"/>
                  </a:lnTo>
                  <a:cubicBezTo>
                    <a:pt x="519162" y="0"/>
                    <a:pt x="605150" y="85988"/>
                    <a:pt x="605150" y="192059"/>
                  </a:cubicBezTo>
                  <a:lnTo>
                    <a:pt x="605150" y="1241377"/>
                  </a:lnTo>
                  <a:cubicBezTo>
                    <a:pt x="605150" y="1347448"/>
                    <a:pt x="519162" y="1433436"/>
                    <a:pt x="413091" y="1433436"/>
                  </a:cubicBezTo>
                  <a:lnTo>
                    <a:pt x="192059" y="1433436"/>
                  </a:lnTo>
                  <a:cubicBezTo>
                    <a:pt x="85988" y="1433436"/>
                    <a:pt x="0" y="1347448"/>
                    <a:pt x="0" y="1241377"/>
                  </a:cubicBezTo>
                  <a:lnTo>
                    <a:pt x="0" y="192059"/>
                  </a:lnTo>
                  <a:cubicBezTo>
                    <a:pt x="0" y="85988"/>
                    <a:pt x="85988" y="0"/>
                    <a:pt x="192059" y="0"/>
                  </a:cubicBezTo>
                  <a:close/>
                </a:path>
              </a:pathLst>
            </a:custGeom>
            <a:solidFill>
              <a:srgbClr val="1B5279"/>
            </a:solidFill>
          </p:spPr>
        </p:sp>
        <p:sp>
          <p:nvSpPr>
            <p:cNvPr name="TextBox 4" id="4"/>
            <p:cNvSpPr txBox="true"/>
            <p:nvPr/>
          </p:nvSpPr>
          <p:spPr>
            <a:xfrm>
              <a:off x="0" y="-66675"/>
              <a:ext cx="605150" cy="1500111"/>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5400000">
            <a:off x="5401911" y="743549"/>
            <a:ext cx="1789123" cy="981781"/>
          </a:xfrm>
          <a:custGeom>
            <a:avLst/>
            <a:gdLst/>
            <a:ahLst/>
            <a:cxnLst/>
            <a:rect r="r" b="b" t="t" l="l"/>
            <a:pathLst>
              <a:path h="981781" w="1789123">
                <a:moveTo>
                  <a:pt x="0" y="0"/>
                </a:moveTo>
                <a:lnTo>
                  <a:pt x="1789123" y="0"/>
                </a:lnTo>
                <a:lnTo>
                  <a:pt x="1789123" y="981782"/>
                </a:lnTo>
                <a:lnTo>
                  <a:pt x="0" y="9817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529373" y="1028700"/>
            <a:ext cx="6825846" cy="7962739"/>
            <a:chOff x="0" y="0"/>
            <a:chExt cx="8261735" cy="9637787"/>
          </a:xfrm>
        </p:grpSpPr>
        <p:sp>
          <p:nvSpPr>
            <p:cNvPr name="Freeform 7" id="7"/>
            <p:cNvSpPr/>
            <p:nvPr/>
          </p:nvSpPr>
          <p:spPr>
            <a:xfrm flipH="false" flipV="false" rot="0">
              <a:off x="0" y="0"/>
              <a:ext cx="8261735" cy="9637787"/>
            </a:xfrm>
            <a:custGeom>
              <a:avLst/>
              <a:gdLst/>
              <a:ahLst/>
              <a:cxnLst/>
              <a:rect r="r" b="b" t="t" l="l"/>
              <a:pathLst>
                <a:path h="9637787" w="8261735">
                  <a:moveTo>
                    <a:pt x="354441" y="0"/>
                  </a:moveTo>
                  <a:lnTo>
                    <a:pt x="7907294" y="0"/>
                  </a:lnTo>
                  <a:cubicBezTo>
                    <a:pt x="8103046" y="0"/>
                    <a:pt x="8261735" y="158689"/>
                    <a:pt x="8261735" y="354441"/>
                  </a:cubicBezTo>
                  <a:lnTo>
                    <a:pt x="8261735" y="9283346"/>
                  </a:lnTo>
                  <a:cubicBezTo>
                    <a:pt x="8261735" y="9377349"/>
                    <a:pt x="8224393" y="9467503"/>
                    <a:pt x="8157922" y="9533974"/>
                  </a:cubicBezTo>
                  <a:cubicBezTo>
                    <a:pt x="8091451" y="9600444"/>
                    <a:pt x="8001298" y="9637787"/>
                    <a:pt x="7907294" y="9637787"/>
                  </a:cubicBezTo>
                  <a:lnTo>
                    <a:pt x="354441" y="9637787"/>
                  </a:lnTo>
                  <a:cubicBezTo>
                    <a:pt x="260437" y="9637787"/>
                    <a:pt x="170284" y="9600444"/>
                    <a:pt x="103813" y="9533974"/>
                  </a:cubicBezTo>
                  <a:cubicBezTo>
                    <a:pt x="37343" y="9467503"/>
                    <a:pt x="0" y="9377349"/>
                    <a:pt x="0" y="9283346"/>
                  </a:cubicBezTo>
                  <a:lnTo>
                    <a:pt x="0" y="354441"/>
                  </a:lnTo>
                  <a:cubicBezTo>
                    <a:pt x="0" y="260437"/>
                    <a:pt x="37343" y="170284"/>
                    <a:pt x="103813" y="103813"/>
                  </a:cubicBezTo>
                  <a:cubicBezTo>
                    <a:pt x="170284" y="37343"/>
                    <a:pt x="260437" y="0"/>
                    <a:pt x="354441" y="0"/>
                  </a:cubicBezTo>
                  <a:close/>
                </a:path>
              </a:pathLst>
            </a:custGeom>
            <a:blipFill>
              <a:blip r:embed="rId4"/>
              <a:stretch>
                <a:fillRect l="-76114" t="0" r="-76114" b="0"/>
              </a:stretch>
            </a:blipFill>
          </p:spPr>
        </p:sp>
      </p:grpSp>
      <p:sp>
        <p:nvSpPr>
          <p:cNvPr name="TextBox 8" id="8"/>
          <p:cNvSpPr txBox="true"/>
          <p:nvPr/>
        </p:nvSpPr>
        <p:spPr>
          <a:xfrm rot="0">
            <a:off x="7173175" y="1167765"/>
            <a:ext cx="9247177" cy="1748155"/>
          </a:xfrm>
          <a:prstGeom prst="rect">
            <a:avLst/>
          </a:prstGeom>
        </p:spPr>
        <p:txBody>
          <a:bodyPr anchor="t" rtlCol="false" tIns="0" lIns="0" bIns="0" rIns="0">
            <a:spAutoFit/>
          </a:bodyPr>
          <a:lstStyle/>
          <a:p>
            <a:pPr algn="l">
              <a:lnSpc>
                <a:spcPts val="6710"/>
              </a:lnSpc>
            </a:pPr>
            <a:r>
              <a:rPr lang="en-US" sz="5500">
                <a:solidFill>
                  <a:srgbClr val="1B5279"/>
                </a:solidFill>
                <a:latin typeface="Poppins Bold"/>
                <a:ea typeface="Poppins Bold"/>
                <a:cs typeface="Poppins Bold"/>
                <a:sym typeface="Poppins Bold"/>
              </a:rPr>
              <a:t>CASE STUDY</a:t>
            </a:r>
          </a:p>
          <a:p>
            <a:pPr algn="l">
              <a:lnSpc>
                <a:spcPts val="6710"/>
              </a:lnSpc>
            </a:pPr>
          </a:p>
        </p:txBody>
      </p:sp>
      <p:sp>
        <p:nvSpPr>
          <p:cNvPr name="TextBox 9" id="9"/>
          <p:cNvSpPr txBox="true"/>
          <p:nvPr/>
        </p:nvSpPr>
        <p:spPr>
          <a:xfrm rot="0">
            <a:off x="6569072" y="2386516"/>
            <a:ext cx="11330723" cy="7108699"/>
          </a:xfrm>
          <a:prstGeom prst="rect">
            <a:avLst/>
          </a:prstGeom>
        </p:spPr>
        <p:txBody>
          <a:bodyPr anchor="t" rtlCol="false" tIns="0" lIns="0" bIns="0" rIns="0">
            <a:spAutoFit/>
          </a:bodyPr>
          <a:lstStyle/>
          <a:p>
            <a:pPr algn="just">
              <a:lnSpc>
                <a:spcPts val="3174"/>
              </a:lnSpc>
              <a:spcBef>
                <a:spcPct val="0"/>
              </a:spcBef>
            </a:pPr>
            <a:r>
              <a:rPr lang="en-US" sz="2267">
                <a:solidFill>
                  <a:srgbClr val="000000"/>
                </a:solidFill>
                <a:latin typeface="Poppins Bold"/>
                <a:ea typeface="Poppins Bold"/>
                <a:cs typeface="Poppins Bold"/>
                <a:sym typeface="Poppins Bold"/>
              </a:rPr>
              <a:t>Create a dashboard in Tableau with Olist Dataset to help users </a:t>
            </a:r>
          </a:p>
          <a:p>
            <a:pPr algn="just">
              <a:lnSpc>
                <a:spcPts val="3174"/>
              </a:lnSpc>
              <a:spcBef>
                <a:spcPct val="0"/>
              </a:spcBef>
            </a:pPr>
            <a:r>
              <a:rPr lang="en-US" sz="2267">
                <a:solidFill>
                  <a:srgbClr val="000000"/>
                </a:solidFill>
                <a:latin typeface="Poppins Bold"/>
                <a:ea typeface="Poppins Bold"/>
                <a:cs typeface="Poppins Bold"/>
                <a:sym typeface="Poppins Bold"/>
              </a:rPr>
              <a:t>get insights, so business decisions can be taken quickly. </a:t>
            </a:r>
          </a:p>
          <a:p>
            <a:pPr algn="just">
              <a:lnSpc>
                <a:spcPts val="3174"/>
              </a:lnSpc>
              <a:spcBef>
                <a:spcPct val="0"/>
              </a:spcBef>
            </a:pPr>
            <a:r>
              <a:rPr lang="en-US" sz="2267">
                <a:solidFill>
                  <a:srgbClr val="000000"/>
                </a:solidFill>
                <a:latin typeface="Poppins Bold"/>
                <a:ea typeface="Poppins Bold"/>
                <a:cs typeface="Poppins Bold"/>
                <a:sym typeface="Poppins Bold"/>
              </a:rPr>
              <a:t>The dashboard will display insights on user questions </a:t>
            </a:r>
          </a:p>
          <a:p>
            <a:pPr algn="just">
              <a:lnSpc>
                <a:spcPts val="3174"/>
              </a:lnSpc>
              <a:spcBef>
                <a:spcPct val="0"/>
              </a:spcBef>
            </a:pPr>
            <a:r>
              <a:rPr lang="en-US" sz="2267">
                <a:solidFill>
                  <a:srgbClr val="000000"/>
                </a:solidFill>
                <a:latin typeface="Poppins Bold"/>
                <a:ea typeface="Poppins Bold"/>
                <a:cs typeface="Poppins Bold"/>
                <a:sym typeface="Poppins Bold"/>
              </a:rPr>
              <a:t>like: </a:t>
            </a:r>
          </a:p>
          <a:p>
            <a:pPr algn="just">
              <a:lnSpc>
                <a:spcPts val="3174"/>
              </a:lnSpc>
              <a:spcBef>
                <a:spcPct val="0"/>
              </a:spcBef>
            </a:pPr>
          </a:p>
          <a:p>
            <a:pPr algn="just" marL="489586" indent="-244793" lvl="1">
              <a:lnSpc>
                <a:spcPts val="3174"/>
              </a:lnSpc>
              <a:buFont typeface="Arial"/>
              <a:buChar char="•"/>
            </a:pPr>
            <a:r>
              <a:rPr lang="en-US" sz="2267">
                <a:solidFill>
                  <a:srgbClr val="000000"/>
                </a:solidFill>
                <a:latin typeface="Poppins Bold"/>
                <a:ea typeface="Poppins Bold"/>
                <a:cs typeface="Poppins Bold"/>
                <a:sym typeface="Poppins Bold"/>
              </a:rPr>
              <a:t>What are the trends in orders and payment value per month each year?</a:t>
            </a:r>
          </a:p>
          <a:p>
            <a:pPr algn="just" marL="489586" indent="-244793" lvl="1">
              <a:lnSpc>
                <a:spcPts val="3174"/>
              </a:lnSpc>
              <a:buFont typeface="Arial"/>
              <a:buChar char="•"/>
            </a:pPr>
            <a:r>
              <a:rPr lang="en-US" sz="2267">
                <a:solidFill>
                  <a:srgbClr val="000000"/>
                </a:solidFill>
                <a:latin typeface="Poppins Bold"/>
                <a:ea typeface="Poppins Bold"/>
                <a:cs typeface="Poppins Bold"/>
                <a:sym typeface="Poppins Bold"/>
              </a:rPr>
              <a:t> What is the percentage of orders per payment value group?</a:t>
            </a:r>
          </a:p>
          <a:p>
            <a:pPr algn="just">
              <a:lnSpc>
                <a:spcPts val="3174"/>
              </a:lnSpc>
              <a:spcBef>
                <a:spcPct val="0"/>
              </a:spcBef>
            </a:pPr>
            <a:r>
              <a:rPr lang="en-US" sz="2267">
                <a:solidFill>
                  <a:srgbClr val="000000"/>
                </a:solidFill>
                <a:latin typeface="Poppins Bold"/>
                <a:ea typeface="Poppins Bold"/>
                <a:cs typeface="Poppins Bold"/>
                <a:sym typeface="Poppins Bold"/>
              </a:rPr>
              <a:t>          - </a:t>
            </a:r>
            <a:r>
              <a:rPr lang="en-US" sz="2267">
                <a:solidFill>
                  <a:srgbClr val="000000"/>
                </a:solidFill>
                <a:latin typeface="Poppins Bold"/>
                <a:ea typeface="Poppins Bold"/>
                <a:cs typeface="Poppins Bold"/>
                <a:sym typeface="Poppins Bold"/>
              </a:rPr>
              <a:t>Expensive (&gt; 750000)</a:t>
            </a:r>
          </a:p>
          <a:p>
            <a:pPr algn="just">
              <a:lnSpc>
                <a:spcPts val="3174"/>
              </a:lnSpc>
              <a:spcBef>
                <a:spcPct val="0"/>
              </a:spcBef>
            </a:pPr>
            <a:r>
              <a:rPr lang="en-US" sz="2267">
                <a:solidFill>
                  <a:srgbClr val="000000"/>
                </a:solidFill>
                <a:latin typeface="Poppins Bold"/>
                <a:ea typeface="Poppins Bold"/>
                <a:cs typeface="Poppins Bold"/>
                <a:sym typeface="Poppins Bold"/>
              </a:rPr>
              <a:t>          - Medium (250 &gt; 750</a:t>
            </a:r>
          </a:p>
          <a:p>
            <a:pPr algn="just">
              <a:lnSpc>
                <a:spcPts val="3174"/>
              </a:lnSpc>
              <a:spcBef>
                <a:spcPct val="0"/>
              </a:spcBef>
            </a:pPr>
            <a:r>
              <a:rPr lang="en-US" sz="2267">
                <a:solidFill>
                  <a:srgbClr val="000000"/>
                </a:solidFill>
                <a:latin typeface="Poppins Bold"/>
                <a:ea typeface="Poppins Bold"/>
                <a:cs typeface="Poppins Bold"/>
                <a:sym typeface="Poppins Bold"/>
              </a:rPr>
              <a:t>          - Cheap (&lt; 250)</a:t>
            </a:r>
          </a:p>
          <a:p>
            <a:pPr algn="just" marL="489586" indent="-244793" lvl="1">
              <a:lnSpc>
                <a:spcPts val="3174"/>
              </a:lnSpc>
              <a:buFont typeface="Arial"/>
              <a:buChar char="•"/>
            </a:pPr>
            <a:r>
              <a:rPr lang="en-US" sz="2267">
                <a:solidFill>
                  <a:srgbClr val="000000"/>
                </a:solidFill>
                <a:latin typeface="Poppins Bold"/>
                <a:ea typeface="Poppins Bold"/>
                <a:cs typeface="Poppins Bold"/>
                <a:sym typeface="Poppins Bold"/>
              </a:rPr>
              <a:t> How many customers and sellers and how many orders </a:t>
            </a:r>
          </a:p>
          <a:p>
            <a:pPr algn="just">
              <a:lnSpc>
                <a:spcPts val="3174"/>
              </a:lnSpc>
              <a:spcBef>
                <a:spcPct val="0"/>
              </a:spcBef>
            </a:pPr>
            <a:r>
              <a:rPr lang="en-US" sz="2267">
                <a:solidFill>
                  <a:srgbClr val="000000"/>
                </a:solidFill>
                <a:latin typeface="Poppins Bold"/>
                <a:ea typeface="Poppins Bold"/>
                <a:cs typeface="Poppins Bold"/>
                <a:sym typeface="Poppins Bold"/>
              </a:rPr>
              <a:t>         </a:t>
            </a:r>
            <a:r>
              <a:rPr lang="en-US" sz="2267">
                <a:solidFill>
                  <a:srgbClr val="000000"/>
                </a:solidFill>
                <a:latin typeface="Poppins Bold"/>
                <a:ea typeface="Poppins Bold"/>
                <a:cs typeface="Poppins Bold"/>
                <a:sym typeface="Poppins Bold"/>
              </a:rPr>
              <a:t>in each state?</a:t>
            </a:r>
          </a:p>
          <a:p>
            <a:pPr algn="just" marL="489586" indent="-244793" lvl="1">
              <a:lnSpc>
                <a:spcPts val="3174"/>
              </a:lnSpc>
              <a:buFont typeface="Arial"/>
              <a:buChar char="•"/>
            </a:pPr>
            <a:r>
              <a:rPr lang="en-US" sz="2267">
                <a:solidFill>
                  <a:srgbClr val="000000"/>
                </a:solidFill>
                <a:latin typeface="Poppins Bold"/>
                <a:ea typeface="Poppins Bold"/>
                <a:cs typeface="Poppins Bold"/>
                <a:sym typeface="Poppins Bold"/>
              </a:rPr>
              <a:t>Draw a map of state and city distribution of the number of orders and </a:t>
            </a:r>
          </a:p>
          <a:p>
            <a:pPr algn="just">
              <a:lnSpc>
                <a:spcPts val="3174"/>
              </a:lnSpc>
              <a:spcBef>
                <a:spcPct val="0"/>
              </a:spcBef>
            </a:pPr>
            <a:r>
              <a:rPr lang="en-US" sz="2267">
                <a:solidFill>
                  <a:srgbClr val="000000"/>
                </a:solidFill>
                <a:latin typeface="Poppins Bold"/>
                <a:ea typeface="Poppins Bold"/>
                <a:cs typeface="Poppins Bold"/>
                <a:sym typeface="Poppins Bold"/>
              </a:rPr>
              <a:t>        </a:t>
            </a:r>
            <a:r>
              <a:rPr lang="en-US" sz="2267">
                <a:solidFill>
                  <a:srgbClr val="000000"/>
                </a:solidFill>
                <a:latin typeface="Poppins Bold"/>
                <a:ea typeface="Poppins Bold"/>
                <a:cs typeface="Poppins Bold"/>
                <a:sym typeface="Poppins Bold"/>
              </a:rPr>
              <a:t>the amount of the payment value</a:t>
            </a:r>
          </a:p>
          <a:p>
            <a:pPr algn="just" marL="489586" indent="-244793" lvl="1">
              <a:lnSpc>
                <a:spcPts val="3174"/>
              </a:lnSpc>
              <a:buFont typeface="Arial"/>
              <a:buChar char="•"/>
            </a:pPr>
            <a:r>
              <a:rPr lang="en-US" sz="2267">
                <a:solidFill>
                  <a:srgbClr val="000000"/>
                </a:solidFill>
                <a:latin typeface="Poppins Bold"/>
                <a:ea typeface="Poppins Bold"/>
                <a:cs typeface="Poppins Bold"/>
                <a:sym typeface="Poppins Bold"/>
              </a:rPr>
              <a:t>How does each product perform?</a:t>
            </a:r>
          </a:p>
          <a:p>
            <a:pPr algn="just">
              <a:lnSpc>
                <a:spcPts val="3174"/>
              </a:lnSpc>
            </a:pPr>
          </a:p>
          <a:p>
            <a:pPr algn="just">
              <a:lnSpc>
                <a:spcPts val="3174"/>
              </a:lnSpc>
              <a:spcBef>
                <a:spcPct val="0"/>
              </a:spcBef>
            </a:pPr>
            <a:r>
              <a:rPr lang="en-US" sz="2267">
                <a:solidFill>
                  <a:srgbClr val="000000"/>
                </a:solidFill>
                <a:latin typeface="Poppins Bold"/>
                <a:ea typeface="Poppins Bold"/>
                <a:cs typeface="Poppins Bold"/>
                <a:sym typeface="Poppins Bold"/>
              </a:rPr>
              <a:t>Users will also be greatly helped if there are interactive filters or parameters, </a:t>
            </a:r>
          </a:p>
          <a:p>
            <a:pPr algn="just">
              <a:lnSpc>
                <a:spcPts val="3174"/>
              </a:lnSpc>
              <a:spcBef>
                <a:spcPct val="0"/>
              </a:spcBef>
            </a:pPr>
            <a:r>
              <a:rPr lang="en-US" sz="2267">
                <a:solidFill>
                  <a:srgbClr val="000000"/>
                </a:solidFill>
                <a:latin typeface="Poppins Bold"/>
                <a:ea typeface="Poppins Bold"/>
                <a:cs typeface="Poppins Bold"/>
                <a:sym typeface="Poppins Bold"/>
              </a:rPr>
              <a:t>such as Order Status, Payment Type, and others.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3671" y="213077"/>
            <a:ext cx="1789123" cy="981781"/>
          </a:xfrm>
          <a:custGeom>
            <a:avLst/>
            <a:gdLst/>
            <a:ahLst/>
            <a:cxnLst/>
            <a:rect r="r" b="b" t="t" l="l"/>
            <a:pathLst>
              <a:path h="981781" w="1789123">
                <a:moveTo>
                  <a:pt x="0" y="0"/>
                </a:moveTo>
                <a:lnTo>
                  <a:pt x="1789123" y="0"/>
                </a:lnTo>
                <a:lnTo>
                  <a:pt x="1789123" y="981782"/>
                </a:lnTo>
                <a:lnTo>
                  <a:pt x="0" y="9817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476708" y="2176611"/>
            <a:ext cx="8488531" cy="7202591"/>
            <a:chOff x="0" y="0"/>
            <a:chExt cx="2235663" cy="1896979"/>
          </a:xfrm>
        </p:grpSpPr>
        <p:sp>
          <p:nvSpPr>
            <p:cNvPr name="Freeform 4" id="4"/>
            <p:cNvSpPr/>
            <p:nvPr/>
          </p:nvSpPr>
          <p:spPr>
            <a:xfrm flipH="false" flipV="false" rot="0">
              <a:off x="0" y="0"/>
              <a:ext cx="2235663" cy="1896979"/>
            </a:xfrm>
            <a:custGeom>
              <a:avLst/>
              <a:gdLst/>
              <a:ahLst/>
              <a:cxnLst/>
              <a:rect r="r" b="b" t="t" l="l"/>
              <a:pathLst>
                <a:path h="1896979" w="2235663">
                  <a:moveTo>
                    <a:pt x="46514" y="0"/>
                  </a:moveTo>
                  <a:lnTo>
                    <a:pt x="2189148" y="0"/>
                  </a:lnTo>
                  <a:cubicBezTo>
                    <a:pt x="2201485" y="0"/>
                    <a:pt x="2213316" y="4901"/>
                    <a:pt x="2222039" y="13624"/>
                  </a:cubicBezTo>
                  <a:cubicBezTo>
                    <a:pt x="2230762" y="22347"/>
                    <a:pt x="2235663" y="34178"/>
                    <a:pt x="2235663" y="46514"/>
                  </a:cubicBezTo>
                  <a:lnTo>
                    <a:pt x="2235663" y="1850465"/>
                  </a:lnTo>
                  <a:cubicBezTo>
                    <a:pt x="2235663" y="1876154"/>
                    <a:pt x="2214837" y="1896979"/>
                    <a:pt x="2189148" y="1896979"/>
                  </a:cubicBezTo>
                  <a:lnTo>
                    <a:pt x="46514" y="1896979"/>
                  </a:lnTo>
                  <a:cubicBezTo>
                    <a:pt x="34178" y="1896979"/>
                    <a:pt x="22347" y="1892078"/>
                    <a:pt x="13624" y="1883355"/>
                  </a:cubicBezTo>
                  <a:cubicBezTo>
                    <a:pt x="4901" y="1874632"/>
                    <a:pt x="0" y="1862801"/>
                    <a:pt x="0" y="1850465"/>
                  </a:cubicBezTo>
                  <a:lnTo>
                    <a:pt x="0" y="46514"/>
                  </a:lnTo>
                  <a:cubicBezTo>
                    <a:pt x="0" y="34178"/>
                    <a:pt x="4901" y="22347"/>
                    <a:pt x="13624" y="13624"/>
                  </a:cubicBezTo>
                  <a:cubicBezTo>
                    <a:pt x="22347" y="4901"/>
                    <a:pt x="34178" y="0"/>
                    <a:pt x="46514" y="0"/>
                  </a:cubicBezTo>
                  <a:close/>
                </a:path>
              </a:pathLst>
            </a:custGeom>
            <a:solidFill>
              <a:srgbClr val="1A4157"/>
            </a:solidFill>
          </p:spPr>
        </p:sp>
        <p:sp>
          <p:nvSpPr>
            <p:cNvPr name="TextBox 5" id="5"/>
            <p:cNvSpPr txBox="true"/>
            <p:nvPr/>
          </p:nvSpPr>
          <p:spPr>
            <a:xfrm>
              <a:off x="0" y="-66675"/>
              <a:ext cx="2235663" cy="1963654"/>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9619583" y="3898031"/>
            <a:ext cx="3086100" cy="308610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FFFFFF"/>
            </a:solidFill>
          </p:spPr>
        </p:sp>
        <p:sp>
          <p:nvSpPr>
            <p:cNvPr name="TextBox 8" id="8"/>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AutoShape 9" id="9"/>
          <p:cNvSpPr/>
          <p:nvPr/>
        </p:nvSpPr>
        <p:spPr>
          <a:xfrm>
            <a:off x="12113042" y="4507678"/>
            <a:ext cx="2385338" cy="0"/>
          </a:xfrm>
          <a:prstGeom prst="line">
            <a:avLst/>
          </a:prstGeom>
          <a:ln cap="flat" w="76200">
            <a:solidFill>
              <a:srgbClr val="FFFFFF"/>
            </a:solidFill>
            <a:prstDash val="solid"/>
            <a:headEnd type="none" len="sm" w="sm"/>
            <a:tailEnd type="arrow" len="sm" w="med"/>
          </a:ln>
        </p:spPr>
      </p:sp>
      <p:grpSp>
        <p:nvGrpSpPr>
          <p:cNvPr name="Group 10" id="10"/>
          <p:cNvGrpSpPr/>
          <p:nvPr/>
        </p:nvGrpSpPr>
        <p:grpSpPr>
          <a:xfrm rot="0">
            <a:off x="14505329" y="4092853"/>
            <a:ext cx="3086100" cy="829649"/>
            <a:chOff x="0" y="0"/>
            <a:chExt cx="812800" cy="218508"/>
          </a:xfrm>
        </p:grpSpPr>
        <p:sp>
          <p:nvSpPr>
            <p:cNvPr name="Freeform 11" id="11"/>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2" id="12"/>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TextBox 13" id="13"/>
          <p:cNvSpPr txBox="true"/>
          <p:nvPr/>
        </p:nvSpPr>
        <p:spPr>
          <a:xfrm rot="0">
            <a:off x="193923" y="1865324"/>
            <a:ext cx="6564951" cy="1748155"/>
          </a:xfrm>
          <a:prstGeom prst="rect">
            <a:avLst/>
          </a:prstGeom>
        </p:spPr>
        <p:txBody>
          <a:bodyPr anchor="t" rtlCol="false" tIns="0" lIns="0" bIns="0" rIns="0">
            <a:spAutoFit/>
          </a:bodyPr>
          <a:lstStyle/>
          <a:p>
            <a:pPr algn="l">
              <a:lnSpc>
                <a:spcPts val="6710"/>
              </a:lnSpc>
            </a:pPr>
            <a:r>
              <a:rPr lang="en-US" sz="5500">
                <a:solidFill>
                  <a:srgbClr val="1B5279"/>
                </a:solidFill>
                <a:latin typeface="Poppins Bold"/>
                <a:ea typeface="Poppins Bold"/>
                <a:cs typeface="Poppins Bold"/>
                <a:sym typeface="Poppins Bold"/>
              </a:rPr>
              <a:t>DATA UNDERSTANDING</a:t>
            </a:r>
          </a:p>
        </p:txBody>
      </p:sp>
      <p:sp>
        <p:nvSpPr>
          <p:cNvPr name="TextBox 14" id="14"/>
          <p:cNvSpPr txBox="true"/>
          <p:nvPr/>
        </p:nvSpPr>
        <p:spPr>
          <a:xfrm rot="0">
            <a:off x="260598" y="3527754"/>
            <a:ext cx="8662409" cy="3155073"/>
          </a:xfrm>
          <a:prstGeom prst="rect">
            <a:avLst/>
          </a:prstGeom>
        </p:spPr>
        <p:txBody>
          <a:bodyPr anchor="t" rtlCol="false" tIns="0" lIns="0" bIns="0" rIns="0">
            <a:spAutoFit/>
          </a:bodyPr>
          <a:lstStyle/>
          <a:p>
            <a:pPr algn="just">
              <a:lnSpc>
                <a:spcPts val="3535"/>
              </a:lnSpc>
              <a:spcBef>
                <a:spcPct val="0"/>
              </a:spcBef>
            </a:pPr>
            <a:r>
              <a:rPr lang="en-US" sz="2525">
                <a:solidFill>
                  <a:srgbClr val="000000"/>
                </a:solidFill>
                <a:latin typeface="Poppins Bold"/>
                <a:ea typeface="Poppins Bold"/>
                <a:cs typeface="Poppins Bold"/>
                <a:sym typeface="Poppins Bold"/>
              </a:rPr>
              <a:t>In this case, using a sales dataset from 2017 to 2018, there are 4 tables used to visualize, including:</a:t>
            </a:r>
          </a:p>
          <a:p>
            <a:pPr algn="just" marL="545256" indent="-272628" lvl="1">
              <a:lnSpc>
                <a:spcPts val="3535"/>
              </a:lnSpc>
              <a:spcBef>
                <a:spcPct val="0"/>
              </a:spcBef>
              <a:buAutoNum type="arabicPeriod" startAt="1"/>
            </a:pPr>
            <a:r>
              <a:rPr lang="en-US" sz="2525">
                <a:solidFill>
                  <a:srgbClr val="000000"/>
                </a:solidFill>
                <a:latin typeface="Poppins Bold"/>
                <a:ea typeface="Poppins Bold"/>
                <a:cs typeface="Poppins Bold"/>
                <a:sym typeface="Poppins Bold"/>
              </a:rPr>
              <a:t> Orders Table: Order information</a:t>
            </a:r>
          </a:p>
          <a:p>
            <a:pPr algn="just" marL="545256" indent="-272628" lvl="1">
              <a:lnSpc>
                <a:spcPts val="3535"/>
              </a:lnSpc>
              <a:spcBef>
                <a:spcPct val="0"/>
              </a:spcBef>
              <a:buAutoNum type="arabicPeriod" startAt="1"/>
            </a:pPr>
            <a:r>
              <a:rPr lang="en-US" sz="2525">
                <a:solidFill>
                  <a:srgbClr val="000000"/>
                </a:solidFill>
                <a:latin typeface="Poppins Bold"/>
                <a:ea typeface="Poppins Bold"/>
                <a:cs typeface="Poppins Bold"/>
                <a:sym typeface="Poppins Bold"/>
              </a:rPr>
              <a:t> Order_Payments table: Payment  information</a:t>
            </a:r>
          </a:p>
          <a:p>
            <a:pPr algn="just" marL="545256" indent="-272628" lvl="1">
              <a:lnSpc>
                <a:spcPts val="3535"/>
              </a:lnSpc>
              <a:spcBef>
                <a:spcPct val="0"/>
              </a:spcBef>
              <a:buAutoNum type="arabicPeriod" startAt="1"/>
            </a:pPr>
            <a:r>
              <a:rPr lang="en-US" sz="2525">
                <a:solidFill>
                  <a:srgbClr val="000000"/>
                </a:solidFill>
                <a:latin typeface="Poppins Bold"/>
                <a:ea typeface="Poppins Bold"/>
                <a:cs typeface="Poppins Bold"/>
                <a:sym typeface="Poppins Bold"/>
              </a:rPr>
              <a:t> Customers table: Customer information</a:t>
            </a:r>
          </a:p>
          <a:p>
            <a:pPr algn="just" marL="545256" indent="-272628" lvl="1">
              <a:lnSpc>
                <a:spcPts val="3535"/>
              </a:lnSpc>
              <a:spcBef>
                <a:spcPct val="0"/>
              </a:spcBef>
              <a:buAutoNum type="arabicPeriod" startAt="1"/>
            </a:pPr>
            <a:r>
              <a:rPr lang="en-US" sz="2525">
                <a:solidFill>
                  <a:srgbClr val="000000"/>
                </a:solidFill>
                <a:latin typeface="Poppins Bold"/>
                <a:ea typeface="Poppins Bold"/>
                <a:cs typeface="Poppins Bold"/>
                <a:sym typeface="Poppins Bold"/>
              </a:rPr>
              <a:t> Sellers Table: Seller information</a:t>
            </a:r>
          </a:p>
          <a:p>
            <a:pPr algn="just">
              <a:lnSpc>
                <a:spcPts val="3535"/>
              </a:lnSpc>
              <a:spcBef>
                <a:spcPct val="0"/>
              </a:spcBef>
            </a:pPr>
          </a:p>
        </p:txBody>
      </p:sp>
      <p:sp>
        <p:nvSpPr>
          <p:cNvPr name="TextBox 15" id="15"/>
          <p:cNvSpPr txBox="true"/>
          <p:nvPr/>
        </p:nvSpPr>
        <p:spPr>
          <a:xfrm rot="0">
            <a:off x="9907425" y="5029200"/>
            <a:ext cx="2358018" cy="717551"/>
          </a:xfrm>
          <a:prstGeom prst="rect">
            <a:avLst/>
          </a:prstGeom>
        </p:spPr>
        <p:txBody>
          <a:bodyPr anchor="t" rtlCol="false" tIns="0" lIns="0" bIns="0" rIns="0">
            <a:spAutoFit/>
          </a:bodyPr>
          <a:lstStyle/>
          <a:p>
            <a:pPr algn="ctr">
              <a:lnSpc>
                <a:spcPts val="5599"/>
              </a:lnSpc>
            </a:pPr>
            <a:r>
              <a:rPr lang="en-US" sz="3999">
                <a:solidFill>
                  <a:srgbClr val="000000"/>
                </a:solidFill>
                <a:latin typeface="Poppins Bold"/>
                <a:ea typeface="Poppins Bold"/>
                <a:cs typeface="Poppins Bold"/>
                <a:sym typeface="Poppins Bold"/>
              </a:rPr>
              <a:t>ORDERS</a:t>
            </a:r>
          </a:p>
        </p:txBody>
      </p:sp>
      <p:sp>
        <p:nvSpPr>
          <p:cNvPr name="TextBox 16" id="16"/>
          <p:cNvSpPr txBox="true"/>
          <p:nvPr/>
        </p:nvSpPr>
        <p:spPr>
          <a:xfrm rot="0">
            <a:off x="14536480" y="4283205"/>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Order_Payments</a:t>
            </a:r>
          </a:p>
        </p:txBody>
      </p:sp>
      <p:grpSp>
        <p:nvGrpSpPr>
          <p:cNvPr name="Group 17" id="17"/>
          <p:cNvGrpSpPr/>
          <p:nvPr/>
        </p:nvGrpSpPr>
        <p:grpSpPr>
          <a:xfrm rot="0">
            <a:off x="14574340" y="5143500"/>
            <a:ext cx="3086100" cy="829649"/>
            <a:chOff x="0" y="0"/>
            <a:chExt cx="812800" cy="218508"/>
          </a:xfrm>
        </p:grpSpPr>
        <p:sp>
          <p:nvSpPr>
            <p:cNvPr name="Freeform 18" id="18"/>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9" id="19"/>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AutoShape 20" id="20"/>
          <p:cNvSpPr/>
          <p:nvPr/>
        </p:nvSpPr>
        <p:spPr>
          <a:xfrm>
            <a:off x="12189002" y="5558325"/>
            <a:ext cx="2385338" cy="0"/>
          </a:xfrm>
          <a:prstGeom prst="line">
            <a:avLst/>
          </a:prstGeom>
          <a:ln cap="flat" w="76200">
            <a:solidFill>
              <a:srgbClr val="FFFFFF"/>
            </a:solidFill>
            <a:prstDash val="solid"/>
            <a:headEnd type="none" len="sm" w="sm"/>
            <a:tailEnd type="arrow" len="sm" w="med"/>
          </a:ln>
        </p:spPr>
      </p:sp>
      <p:sp>
        <p:nvSpPr>
          <p:cNvPr name="TextBox 21" id="21"/>
          <p:cNvSpPr txBox="true"/>
          <p:nvPr/>
        </p:nvSpPr>
        <p:spPr>
          <a:xfrm rot="0">
            <a:off x="14498380" y="5336582"/>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Customer</a:t>
            </a:r>
          </a:p>
        </p:txBody>
      </p:sp>
      <p:grpSp>
        <p:nvGrpSpPr>
          <p:cNvPr name="Group 22" id="22"/>
          <p:cNvGrpSpPr/>
          <p:nvPr/>
        </p:nvGrpSpPr>
        <p:grpSpPr>
          <a:xfrm rot="0">
            <a:off x="14536480" y="6154481"/>
            <a:ext cx="3086100" cy="829649"/>
            <a:chOff x="0" y="0"/>
            <a:chExt cx="812800" cy="218508"/>
          </a:xfrm>
        </p:grpSpPr>
        <p:sp>
          <p:nvSpPr>
            <p:cNvPr name="Freeform 23" id="23"/>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4" id="24"/>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AutoShape 25" id="25"/>
          <p:cNvSpPr/>
          <p:nvPr/>
        </p:nvSpPr>
        <p:spPr>
          <a:xfrm>
            <a:off x="12151142" y="6569306"/>
            <a:ext cx="2385338" cy="0"/>
          </a:xfrm>
          <a:prstGeom prst="line">
            <a:avLst/>
          </a:prstGeom>
          <a:ln cap="flat" w="76200">
            <a:solidFill>
              <a:srgbClr val="FFFFFF"/>
            </a:solidFill>
            <a:prstDash val="solid"/>
            <a:headEnd type="none" len="sm" w="sm"/>
            <a:tailEnd type="arrow" len="sm" w="med"/>
          </a:ln>
        </p:spPr>
      </p:sp>
      <p:sp>
        <p:nvSpPr>
          <p:cNvPr name="TextBox 26" id="26"/>
          <p:cNvSpPr txBox="true"/>
          <p:nvPr/>
        </p:nvSpPr>
        <p:spPr>
          <a:xfrm rot="0">
            <a:off x="14574340" y="6324831"/>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Sellers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3671" y="344925"/>
            <a:ext cx="1789123" cy="981781"/>
          </a:xfrm>
          <a:custGeom>
            <a:avLst/>
            <a:gdLst/>
            <a:ahLst/>
            <a:cxnLst/>
            <a:rect r="r" b="b" t="t" l="l"/>
            <a:pathLst>
              <a:path h="981781" w="1789123">
                <a:moveTo>
                  <a:pt x="0" y="0"/>
                </a:moveTo>
                <a:lnTo>
                  <a:pt x="1789123" y="0"/>
                </a:lnTo>
                <a:lnTo>
                  <a:pt x="1789123" y="981782"/>
                </a:lnTo>
                <a:lnTo>
                  <a:pt x="0" y="9817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837332" y="2176611"/>
            <a:ext cx="11261258" cy="7202591"/>
            <a:chOff x="0" y="0"/>
            <a:chExt cx="2965928" cy="1896979"/>
          </a:xfrm>
        </p:grpSpPr>
        <p:sp>
          <p:nvSpPr>
            <p:cNvPr name="Freeform 4" id="4"/>
            <p:cNvSpPr/>
            <p:nvPr/>
          </p:nvSpPr>
          <p:spPr>
            <a:xfrm flipH="false" flipV="false" rot="0">
              <a:off x="0" y="0"/>
              <a:ext cx="2965928" cy="1896979"/>
            </a:xfrm>
            <a:custGeom>
              <a:avLst/>
              <a:gdLst/>
              <a:ahLst/>
              <a:cxnLst/>
              <a:rect r="r" b="b" t="t" l="l"/>
              <a:pathLst>
                <a:path h="1896979" w="2965928">
                  <a:moveTo>
                    <a:pt x="35062" y="0"/>
                  </a:moveTo>
                  <a:lnTo>
                    <a:pt x="2930866" y="0"/>
                  </a:lnTo>
                  <a:cubicBezTo>
                    <a:pt x="2950230" y="0"/>
                    <a:pt x="2965928" y="15698"/>
                    <a:pt x="2965928" y="35062"/>
                  </a:cubicBezTo>
                  <a:lnTo>
                    <a:pt x="2965928" y="1861917"/>
                  </a:lnTo>
                  <a:cubicBezTo>
                    <a:pt x="2965928" y="1881281"/>
                    <a:pt x="2950230" y="1896979"/>
                    <a:pt x="2930866" y="1896979"/>
                  </a:cubicBezTo>
                  <a:lnTo>
                    <a:pt x="35062" y="1896979"/>
                  </a:lnTo>
                  <a:cubicBezTo>
                    <a:pt x="15698" y="1896979"/>
                    <a:pt x="0" y="1881281"/>
                    <a:pt x="0" y="1861917"/>
                  </a:cubicBezTo>
                  <a:lnTo>
                    <a:pt x="0" y="35062"/>
                  </a:lnTo>
                  <a:cubicBezTo>
                    <a:pt x="0" y="15698"/>
                    <a:pt x="15698" y="0"/>
                    <a:pt x="35062" y="0"/>
                  </a:cubicBezTo>
                  <a:close/>
                </a:path>
              </a:pathLst>
            </a:custGeom>
            <a:solidFill>
              <a:srgbClr val="1A4157"/>
            </a:solidFill>
          </p:spPr>
        </p:sp>
        <p:sp>
          <p:nvSpPr>
            <p:cNvPr name="TextBox 5" id="5"/>
            <p:cNvSpPr txBox="true"/>
            <p:nvPr/>
          </p:nvSpPr>
          <p:spPr>
            <a:xfrm>
              <a:off x="0" y="-66675"/>
              <a:ext cx="2965928" cy="1963654"/>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14802847" y="4099262"/>
            <a:ext cx="3086100" cy="829649"/>
            <a:chOff x="0" y="0"/>
            <a:chExt cx="812800" cy="218508"/>
          </a:xfrm>
        </p:grpSpPr>
        <p:sp>
          <p:nvSpPr>
            <p:cNvPr name="Freeform 7" id="7"/>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8" id="8"/>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9" id="9"/>
          <p:cNvGrpSpPr/>
          <p:nvPr/>
        </p:nvGrpSpPr>
        <p:grpSpPr>
          <a:xfrm rot="0">
            <a:off x="14802847" y="5118449"/>
            <a:ext cx="3086100" cy="829649"/>
            <a:chOff x="0" y="0"/>
            <a:chExt cx="812800" cy="218508"/>
          </a:xfrm>
        </p:grpSpPr>
        <p:sp>
          <p:nvSpPr>
            <p:cNvPr name="Freeform 10" id="10"/>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1" id="11"/>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12" id="12"/>
          <p:cNvGrpSpPr/>
          <p:nvPr/>
        </p:nvGrpSpPr>
        <p:grpSpPr>
          <a:xfrm rot="0">
            <a:off x="14802847" y="6111804"/>
            <a:ext cx="3086100" cy="829649"/>
            <a:chOff x="0" y="0"/>
            <a:chExt cx="812800" cy="218508"/>
          </a:xfrm>
        </p:grpSpPr>
        <p:sp>
          <p:nvSpPr>
            <p:cNvPr name="Freeform 13" id="13"/>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4" id="14"/>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14764987" y="5288848"/>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Seller_id</a:t>
            </a:r>
          </a:p>
        </p:txBody>
      </p:sp>
      <p:grpSp>
        <p:nvGrpSpPr>
          <p:cNvPr name="Group 16" id="16"/>
          <p:cNvGrpSpPr/>
          <p:nvPr/>
        </p:nvGrpSpPr>
        <p:grpSpPr>
          <a:xfrm rot="0">
            <a:off x="14802847" y="3117213"/>
            <a:ext cx="3086100" cy="829649"/>
            <a:chOff x="0" y="0"/>
            <a:chExt cx="812800" cy="218508"/>
          </a:xfrm>
        </p:grpSpPr>
        <p:sp>
          <p:nvSpPr>
            <p:cNvPr name="Freeform 17" id="17"/>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8" id="18"/>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19" id="19"/>
          <p:cNvGrpSpPr/>
          <p:nvPr/>
        </p:nvGrpSpPr>
        <p:grpSpPr>
          <a:xfrm rot="0">
            <a:off x="14802847" y="7094246"/>
            <a:ext cx="3086100" cy="829649"/>
            <a:chOff x="0" y="0"/>
            <a:chExt cx="812800" cy="218508"/>
          </a:xfrm>
        </p:grpSpPr>
        <p:sp>
          <p:nvSpPr>
            <p:cNvPr name="Freeform 20" id="20"/>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1" id="21"/>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22" id="22"/>
          <p:cNvGrpSpPr/>
          <p:nvPr/>
        </p:nvGrpSpPr>
        <p:grpSpPr>
          <a:xfrm rot="0">
            <a:off x="6947697" y="7185464"/>
            <a:ext cx="3086100" cy="829649"/>
            <a:chOff x="0" y="0"/>
            <a:chExt cx="812800" cy="218508"/>
          </a:xfrm>
        </p:grpSpPr>
        <p:sp>
          <p:nvSpPr>
            <p:cNvPr name="Freeform 23" id="23"/>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4" id="24"/>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25" id="25"/>
          <p:cNvGrpSpPr/>
          <p:nvPr/>
        </p:nvGrpSpPr>
        <p:grpSpPr>
          <a:xfrm rot="0">
            <a:off x="6947697" y="6193646"/>
            <a:ext cx="3086100" cy="829649"/>
            <a:chOff x="0" y="0"/>
            <a:chExt cx="812800" cy="218508"/>
          </a:xfrm>
        </p:grpSpPr>
        <p:sp>
          <p:nvSpPr>
            <p:cNvPr name="Freeform 26" id="26"/>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7" id="27"/>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28" id="28"/>
          <p:cNvGrpSpPr/>
          <p:nvPr/>
        </p:nvGrpSpPr>
        <p:grpSpPr>
          <a:xfrm rot="0">
            <a:off x="6947697" y="5202072"/>
            <a:ext cx="3086100" cy="829649"/>
            <a:chOff x="0" y="0"/>
            <a:chExt cx="812800" cy="218508"/>
          </a:xfrm>
        </p:grpSpPr>
        <p:sp>
          <p:nvSpPr>
            <p:cNvPr name="Freeform 29" id="29"/>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30" id="30"/>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31" id="31"/>
          <p:cNvGrpSpPr/>
          <p:nvPr/>
        </p:nvGrpSpPr>
        <p:grpSpPr>
          <a:xfrm rot="0">
            <a:off x="6947697" y="4210498"/>
            <a:ext cx="3086100" cy="829649"/>
            <a:chOff x="0" y="0"/>
            <a:chExt cx="812800" cy="218508"/>
          </a:xfrm>
        </p:grpSpPr>
        <p:sp>
          <p:nvSpPr>
            <p:cNvPr name="Freeform 32" id="32"/>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33" id="33"/>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34" id="34"/>
          <p:cNvGrpSpPr/>
          <p:nvPr/>
        </p:nvGrpSpPr>
        <p:grpSpPr>
          <a:xfrm rot="0">
            <a:off x="6947697" y="3218923"/>
            <a:ext cx="3086100" cy="829649"/>
            <a:chOff x="0" y="0"/>
            <a:chExt cx="812800" cy="218508"/>
          </a:xfrm>
        </p:grpSpPr>
        <p:sp>
          <p:nvSpPr>
            <p:cNvPr name="Freeform 35" id="35"/>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36" id="36"/>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TextBox 37" id="37"/>
          <p:cNvSpPr txBox="true"/>
          <p:nvPr/>
        </p:nvSpPr>
        <p:spPr>
          <a:xfrm rot="0">
            <a:off x="14764987" y="3287563"/>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Order_id</a:t>
            </a:r>
          </a:p>
        </p:txBody>
      </p:sp>
      <p:sp>
        <p:nvSpPr>
          <p:cNvPr name="TextBox 38" id="38"/>
          <p:cNvSpPr txBox="true"/>
          <p:nvPr/>
        </p:nvSpPr>
        <p:spPr>
          <a:xfrm rot="0">
            <a:off x="14764987" y="7264645"/>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Order_status</a:t>
            </a:r>
          </a:p>
        </p:txBody>
      </p:sp>
      <p:sp>
        <p:nvSpPr>
          <p:cNvPr name="TextBox 39" id="39"/>
          <p:cNvSpPr txBox="true"/>
          <p:nvPr/>
        </p:nvSpPr>
        <p:spPr>
          <a:xfrm rot="0">
            <a:off x="14764987" y="6310049"/>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Product</a:t>
            </a:r>
          </a:p>
        </p:txBody>
      </p:sp>
      <p:sp>
        <p:nvSpPr>
          <p:cNvPr name="TextBox 40" id="40"/>
          <p:cNvSpPr txBox="true"/>
          <p:nvPr/>
        </p:nvSpPr>
        <p:spPr>
          <a:xfrm rot="0">
            <a:off x="6879129" y="4405957"/>
            <a:ext cx="3223238"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Order_approved_att</a:t>
            </a:r>
          </a:p>
        </p:txBody>
      </p:sp>
      <p:sp>
        <p:nvSpPr>
          <p:cNvPr name="AutoShape 41" id="41"/>
          <p:cNvSpPr/>
          <p:nvPr/>
        </p:nvSpPr>
        <p:spPr>
          <a:xfrm flipH="true" flipV="true">
            <a:off x="10067065" y="3646291"/>
            <a:ext cx="2254541" cy="1431002"/>
          </a:xfrm>
          <a:prstGeom prst="line">
            <a:avLst/>
          </a:prstGeom>
          <a:ln cap="flat" w="38100">
            <a:solidFill>
              <a:srgbClr val="FFFFFF"/>
            </a:solidFill>
            <a:prstDash val="solid"/>
            <a:headEnd type="none" len="sm" w="sm"/>
            <a:tailEnd type="arrow" len="sm" w="med"/>
          </a:ln>
        </p:spPr>
      </p:sp>
      <p:sp>
        <p:nvSpPr>
          <p:cNvPr name="AutoShape 42" id="42"/>
          <p:cNvSpPr/>
          <p:nvPr/>
        </p:nvSpPr>
        <p:spPr>
          <a:xfrm flipH="true" flipV="true">
            <a:off x="10065938" y="4527812"/>
            <a:ext cx="1456333" cy="549481"/>
          </a:xfrm>
          <a:prstGeom prst="line">
            <a:avLst/>
          </a:prstGeom>
          <a:ln cap="flat" w="38100">
            <a:solidFill>
              <a:srgbClr val="FFFFFF"/>
            </a:solidFill>
            <a:prstDash val="solid"/>
            <a:headEnd type="none" len="sm" w="sm"/>
            <a:tailEnd type="arrow" len="sm" w="med"/>
          </a:ln>
        </p:spPr>
      </p:sp>
      <p:sp>
        <p:nvSpPr>
          <p:cNvPr name="AutoShape 43" id="43"/>
          <p:cNvSpPr/>
          <p:nvPr/>
        </p:nvSpPr>
        <p:spPr>
          <a:xfrm flipH="true">
            <a:off x="10047268" y="5513271"/>
            <a:ext cx="1475004" cy="33473"/>
          </a:xfrm>
          <a:prstGeom prst="line">
            <a:avLst/>
          </a:prstGeom>
          <a:ln cap="flat" w="38100">
            <a:solidFill>
              <a:srgbClr val="FFFFFF"/>
            </a:solidFill>
            <a:prstDash val="solid"/>
            <a:headEnd type="none" len="sm" w="sm"/>
            <a:tailEnd type="arrow" len="sm" w="med"/>
          </a:ln>
        </p:spPr>
      </p:sp>
      <p:sp>
        <p:nvSpPr>
          <p:cNvPr name="AutoShape 44" id="44"/>
          <p:cNvSpPr/>
          <p:nvPr/>
        </p:nvSpPr>
        <p:spPr>
          <a:xfrm flipH="true">
            <a:off x="10040963" y="5680478"/>
            <a:ext cx="1717425" cy="919648"/>
          </a:xfrm>
          <a:prstGeom prst="line">
            <a:avLst/>
          </a:prstGeom>
          <a:ln cap="flat" w="38100">
            <a:solidFill>
              <a:srgbClr val="FFFFFF"/>
            </a:solidFill>
            <a:prstDash val="solid"/>
            <a:headEnd type="none" len="sm" w="sm"/>
            <a:tailEnd type="arrow" len="sm" w="med"/>
          </a:ln>
        </p:spPr>
      </p:sp>
      <p:sp>
        <p:nvSpPr>
          <p:cNvPr name="AutoShape 45" id="45"/>
          <p:cNvSpPr/>
          <p:nvPr/>
        </p:nvSpPr>
        <p:spPr>
          <a:xfrm flipH="true">
            <a:off x="10051329" y="5680478"/>
            <a:ext cx="2270277" cy="1940662"/>
          </a:xfrm>
          <a:prstGeom prst="line">
            <a:avLst/>
          </a:prstGeom>
          <a:ln cap="flat" w="38100">
            <a:solidFill>
              <a:srgbClr val="FFFFFF"/>
            </a:solidFill>
            <a:prstDash val="solid"/>
            <a:headEnd type="none" len="sm" w="sm"/>
            <a:tailEnd type="arrow" len="sm" w="med"/>
          </a:ln>
        </p:spPr>
      </p:sp>
      <p:sp>
        <p:nvSpPr>
          <p:cNvPr name="AutoShape 46" id="46"/>
          <p:cNvSpPr/>
          <p:nvPr/>
        </p:nvSpPr>
        <p:spPr>
          <a:xfrm flipV="true">
            <a:off x="11758387" y="3650011"/>
            <a:ext cx="3068849" cy="1604399"/>
          </a:xfrm>
          <a:prstGeom prst="line">
            <a:avLst/>
          </a:prstGeom>
          <a:ln cap="flat" w="38100">
            <a:solidFill>
              <a:srgbClr val="FFFFFF"/>
            </a:solidFill>
            <a:prstDash val="solid"/>
            <a:headEnd type="none" len="sm" w="sm"/>
            <a:tailEnd type="arrow" len="sm" w="med"/>
          </a:ln>
        </p:spPr>
      </p:sp>
      <p:sp>
        <p:nvSpPr>
          <p:cNvPr name="AutoShape 47" id="47"/>
          <p:cNvSpPr/>
          <p:nvPr/>
        </p:nvSpPr>
        <p:spPr>
          <a:xfrm flipV="true">
            <a:off x="12321605" y="4463107"/>
            <a:ext cx="2443381" cy="614186"/>
          </a:xfrm>
          <a:prstGeom prst="line">
            <a:avLst/>
          </a:prstGeom>
          <a:ln cap="flat" w="38100">
            <a:solidFill>
              <a:srgbClr val="FFFFFF"/>
            </a:solidFill>
            <a:prstDash val="solid"/>
            <a:headEnd type="none" len="sm" w="sm"/>
            <a:tailEnd type="arrow" len="sm" w="med"/>
          </a:ln>
        </p:spPr>
      </p:sp>
      <p:sp>
        <p:nvSpPr>
          <p:cNvPr name="AutoShape 48" id="48"/>
          <p:cNvSpPr/>
          <p:nvPr/>
        </p:nvSpPr>
        <p:spPr>
          <a:xfrm>
            <a:off x="11758387" y="5533274"/>
            <a:ext cx="3006600" cy="0"/>
          </a:xfrm>
          <a:prstGeom prst="line">
            <a:avLst/>
          </a:prstGeom>
          <a:ln cap="flat" w="38100">
            <a:solidFill>
              <a:srgbClr val="FFFFFF"/>
            </a:solidFill>
            <a:prstDash val="solid"/>
            <a:headEnd type="none" len="sm" w="sm"/>
            <a:tailEnd type="arrow" len="sm" w="med"/>
          </a:ln>
        </p:spPr>
      </p:sp>
      <p:sp>
        <p:nvSpPr>
          <p:cNvPr name="AutoShape 49" id="49"/>
          <p:cNvSpPr/>
          <p:nvPr/>
        </p:nvSpPr>
        <p:spPr>
          <a:xfrm>
            <a:off x="11758387" y="5345998"/>
            <a:ext cx="3037066" cy="1170916"/>
          </a:xfrm>
          <a:prstGeom prst="line">
            <a:avLst/>
          </a:prstGeom>
          <a:ln cap="flat" w="38100">
            <a:solidFill>
              <a:srgbClr val="FFFFFF"/>
            </a:solidFill>
            <a:prstDash val="solid"/>
            <a:headEnd type="none" len="sm" w="sm"/>
            <a:tailEnd type="arrow" len="sm" w="med"/>
          </a:ln>
        </p:spPr>
      </p:sp>
      <p:sp>
        <p:nvSpPr>
          <p:cNvPr name="AutoShape 50" id="50"/>
          <p:cNvSpPr/>
          <p:nvPr/>
        </p:nvSpPr>
        <p:spPr>
          <a:xfrm>
            <a:off x="11758387" y="5680544"/>
            <a:ext cx="3028655" cy="1902652"/>
          </a:xfrm>
          <a:prstGeom prst="line">
            <a:avLst/>
          </a:prstGeom>
          <a:ln cap="flat" w="38100">
            <a:solidFill>
              <a:srgbClr val="FFFFFF"/>
            </a:solidFill>
            <a:prstDash val="solid"/>
            <a:headEnd type="none" len="sm" w="sm"/>
            <a:tailEnd type="arrow" len="sm" w="med"/>
          </a:ln>
        </p:spPr>
      </p:sp>
      <p:grpSp>
        <p:nvGrpSpPr>
          <p:cNvPr name="Group 51" id="51"/>
          <p:cNvGrpSpPr/>
          <p:nvPr/>
        </p:nvGrpSpPr>
        <p:grpSpPr>
          <a:xfrm rot="0">
            <a:off x="10778555" y="3990224"/>
            <a:ext cx="3086100" cy="3086100"/>
            <a:chOff x="0" y="0"/>
            <a:chExt cx="812800" cy="812800"/>
          </a:xfrm>
        </p:grpSpPr>
        <p:sp>
          <p:nvSpPr>
            <p:cNvPr name="Freeform 52" id="52"/>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FFFFFF"/>
            </a:solidFill>
          </p:spPr>
        </p:sp>
        <p:sp>
          <p:nvSpPr>
            <p:cNvPr name="TextBox 53" id="53"/>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TextBox 54" id="54"/>
          <p:cNvSpPr txBox="true"/>
          <p:nvPr/>
        </p:nvSpPr>
        <p:spPr>
          <a:xfrm rot="0">
            <a:off x="204726" y="1855799"/>
            <a:ext cx="6091054" cy="1748155"/>
          </a:xfrm>
          <a:prstGeom prst="rect">
            <a:avLst/>
          </a:prstGeom>
        </p:spPr>
        <p:txBody>
          <a:bodyPr anchor="t" rtlCol="false" tIns="0" lIns="0" bIns="0" rIns="0">
            <a:spAutoFit/>
          </a:bodyPr>
          <a:lstStyle/>
          <a:p>
            <a:pPr algn="l">
              <a:lnSpc>
                <a:spcPts val="6710"/>
              </a:lnSpc>
            </a:pPr>
            <a:r>
              <a:rPr lang="en-US" sz="5500">
                <a:solidFill>
                  <a:srgbClr val="1B5279"/>
                </a:solidFill>
                <a:latin typeface="Poppins Bold"/>
                <a:ea typeface="Poppins Bold"/>
                <a:cs typeface="Poppins Bold"/>
                <a:sym typeface="Poppins Bold"/>
              </a:rPr>
              <a:t>DATA UNDERSTANDING</a:t>
            </a:r>
          </a:p>
        </p:txBody>
      </p:sp>
      <p:sp>
        <p:nvSpPr>
          <p:cNvPr name="TextBox 55" id="55"/>
          <p:cNvSpPr txBox="true"/>
          <p:nvPr/>
        </p:nvSpPr>
        <p:spPr>
          <a:xfrm rot="0">
            <a:off x="224266" y="3750971"/>
            <a:ext cx="3282476" cy="601333"/>
          </a:xfrm>
          <a:prstGeom prst="rect">
            <a:avLst/>
          </a:prstGeom>
        </p:spPr>
        <p:txBody>
          <a:bodyPr anchor="t" rtlCol="false" tIns="0" lIns="0" bIns="0" rIns="0">
            <a:spAutoFit/>
          </a:bodyPr>
          <a:lstStyle/>
          <a:p>
            <a:pPr algn="just">
              <a:lnSpc>
                <a:spcPts val="4655"/>
              </a:lnSpc>
              <a:spcBef>
                <a:spcPct val="0"/>
              </a:spcBef>
            </a:pPr>
            <a:r>
              <a:rPr lang="en-US" sz="3325">
                <a:solidFill>
                  <a:srgbClr val="000000"/>
                </a:solidFill>
                <a:latin typeface="Poppins Bold"/>
                <a:ea typeface="Poppins Bold"/>
                <a:cs typeface="Poppins Bold"/>
                <a:sym typeface="Poppins Bold"/>
              </a:rPr>
              <a:t>ORDERS TABLE</a:t>
            </a:r>
          </a:p>
        </p:txBody>
      </p:sp>
      <p:sp>
        <p:nvSpPr>
          <p:cNvPr name="TextBox 56" id="56"/>
          <p:cNvSpPr txBox="true"/>
          <p:nvPr/>
        </p:nvSpPr>
        <p:spPr>
          <a:xfrm rot="0">
            <a:off x="204726" y="4573230"/>
            <a:ext cx="6507227" cy="1953399"/>
          </a:xfrm>
          <a:prstGeom prst="rect">
            <a:avLst/>
          </a:prstGeom>
        </p:spPr>
        <p:txBody>
          <a:bodyPr anchor="t" rtlCol="false" tIns="0" lIns="0" bIns="0" rIns="0">
            <a:spAutoFit/>
          </a:bodyPr>
          <a:lstStyle/>
          <a:p>
            <a:pPr algn="just">
              <a:lnSpc>
                <a:spcPts val="3080"/>
              </a:lnSpc>
              <a:spcBef>
                <a:spcPct val="0"/>
              </a:spcBef>
            </a:pPr>
            <a:r>
              <a:rPr lang="en-US" sz="2200">
                <a:solidFill>
                  <a:srgbClr val="000000"/>
                </a:solidFill>
                <a:latin typeface="Poppins Bold"/>
                <a:ea typeface="Poppins Bold"/>
                <a:cs typeface="Poppins Bold"/>
                <a:sym typeface="Poppins Bold"/>
              </a:rPr>
              <a:t>This table is sales data information which contains order numbers, customer numbers, sales numbers, order status, and many others. You can see the details in the picture below.</a:t>
            </a:r>
          </a:p>
        </p:txBody>
      </p:sp>
      <p:sp>
        <p:nvSpPr>
          <p:cNvPr name="TextBox 57" id="57"/>
          <p:cNvSpPr txBox="true"/>
          <p:nvPr/>
        </p:nvSpPr>
        <p:spPr>
          <a:xfrm rot="0">
            <a:off x="14840706" y="4269662"/>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Customer_id</a:t>
            </a:r>
          </a:p>
        </p:txBody>
      </p:sp>
      <p:sp>
        <p:nvSpPr>
          <p:cNvPr name="TextBox 58" id="58"/>
          <p:cNvSpPr txBox="true"/>
          <p:nvPr/>
        </p:nvSpPr>
        <p:spPr>
          <a:xfrm rot="0">
            <a:off x="6928767" y="3178821"/>
            <a:ext cx="3123960" cy="782122"/>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Order_purchase</a:t>
            </a:r>
          </a:p>
          <a:p>
            <a:pPr algn="ctr">
              <a:lnSpc>
                <a:spcPts val="3079"/>
              </a:lnSpc>
            </a:pPr>
            <a:r>
              <a:rPr lang="en-US" sz="2199">
                <a:solidFill>
                  <a:srgbClr val="000000"/>
                </a:solidFill>
                <a:latin typeface="Poppins Bold"/>
                <a:ea typeface="Poppins Bold"/>
                <a:cs typeface="Poppins Bold"/>
                <a:sym typeface="Poppins Bold"/>
              </a:rPr>
              <a:t>timestamp</a:t>
            </a:r>
          </a:p>
        </p:txBody>
      </p:sp>
      <p:sp>
        <p:nvSpPr>
          <p:cNvPr name="TextBox 59" id="59"/>
          <p:cNvSpPr txBox="true"/>
          <p:nvPr/>
        </p:nvSpPr>
        <p:spPr>
          <a:xfrm rot="0">
            <a:off x="7103271" y="5197261"/>
            <a:ext cx="2774953" cy="782122"/>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Order_delivered_carrier_date</a:t>
            </a:r>
          </a:p>
        </p:txBody>
      </p:sp>
      <p:sp>
        <p:nvSpPr>
          <p:cNvPr name="TextBox 60" id="60"/>
          <p:cNvSpPr txBox="true"/>
          <p:nvPr/>
        </p:nvSpPr>
        <p:spPr>
          <a:xfrm rot="0">
            <a:off x="7103271" y="6188957"/>
            <a:ext cx="2774953" cy="782122"/>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Order_delivered_customer_date</a:t>
            </a:r>
          </a:p>
        </p:txBody>
      </p:sp>
      <p:sp>
        <p:nvSpPr>
          <p:cNvPr name="TextBox 61" id="61"/>
          <p:cNvSpPr txBox="true"/>
          <p:nvPr/>
        </p:nvSpPr>
        <p:spPr>
          <a:xfrm rot="0">
            <a:off x="7103271" y="7185221"/>
            <a:ext cx="2774953" cy="782122"/>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Order_estimated_delivery_date</a:t>
            </a:r>
          </a:p>
        </p:txBody>
      </p:sp>
      <p:sp>
        <p:nvSpPr>
          <p:cNvPr name="TextBox 62" id="62"/>
          <p:cNvSpPr txBox="true"/>
          <p:nvPr/>
        </p:nvSpPr>
        <p:spPr>
          <a:xfrm rot="0">
            <a:off x="10778555" y="5201005"/>
            <a:ext cx="3086100" cy="717401"/>
          </a:xfrm>
          <a:prstGeom prst="rect">
            <a:avLst/>
          </a:prstGeom>
        </p:spPr>
        <p:txBody>
          <a:bodyPr anchor="t" rtlCol="false" tIns="0" lIns="0" bIns="0" rIns="0">
            <a:spAutoFit/>
          </a:bodyPr>
          <a:lstStyle/>
          <a:p>
            <a:pPr algn="ctr">
              <a:lnSpc>
                <a:spcPts val="5599"/>
              </a:lnSpc>
              <a:spcBef>
                <a:spcPct val="0"/>
              </a:spcBef>
            </a:pPr>
            <a:r>
              <a:rPr lang="en-US" sz="3999">
                <a:solidFill>
                  <a:srgbClr val="000000"/>
                </a:solidFill>
                <a:latin typeface="Poppins Bold"/>
                <a:ea typeface="Poppins Bold"/>
                <a:cs typeface="Poppins Bold"/>
                <a:sym typeface="Poppins Bold"/>
              </a:rPr>
              <a:t>ORDERS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3671" y="344925"/>
            <a:ext cx="1789123" cy="981781"/>
          </a:xfrm>
          <a:custGeom>
            <a:avLst/>
            <a:gdLst/>
            <a:ahLst/>
            <a:cxnLst/>
            <a:rect r="r" b="b" t="t" l="l"/>
            <a:pathLst>
              <a:path h="981781" w="1789123">
                <a:moveTo>
                  <a:pt x="0" y="0"/>
                </a:moveTo>
                <a:lnTo>
                  <a:pt x="1789123" y="0"/>
                </a:lnTo>
                <a:lnTo>
                  <a:pt x="1789123" y="981782"/>
                </a:lnTo>
                <a:lnTo>
                  <a:pt x="0" y="9817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837332" y="2176611"/>
            <a:ext cx="11261258" cy="7202591"/>
            <a:chOff x="0" y="0"/>
            <a:chExt cx="2965928" cy="1896979"/>
          </a:xfrm>
        </p:grpSpPr>
        <p:sp>
          <p:nvSpPr>
            <p:cNvPr name="Freeform 4" id="4"/>
            <p:cNvSpPr/>
            <p:nvPr/>
          </p:nvSpPr>
          <p:spPr>
            <a:xfrm flipH="false" flipV="false" rot="0">
              <a:off x="0" y="0"/>
              <a:ext cx="2965928" cy="1896979"/>
            </a:xfrm>
            <a:custGeom>
              <a:avLst/>
              <a:gdLst/>
              <a:ahLst/>
              <a:cxnLst/>
              <a:rect r="r" b="b" t="t" l="l"/>
              <a:pathLst>
                <a:path h="1896979" w="2965928">
                  <a:moveTo>
                    <a:pt x="35062" y="0"/>
                  </a:moveTo>
                  <a:lnTo>
                    <a:pt x="2930866" y="0"/>
                  </a:lnTo>
                  <a:cubicBezTo>
                    <a:pt x="2950230" y="0"/>
                    <a:pt x="2965928" y="15698"/>
                    <a:pt x="2965928" y="35062"/>
                  </a:cubicBezTo>
                  <a:lnTo>
                    <a:pt x="2965928" y="1861917"/>
                  </a:lnTo>
                  <a:cubicBezTo>
                    <a:pt x="2965928" y="1881281"/>
                    <a:pt x="2950230" y="1896979"/>
                    <a:pt x="2930866" y="1896979"/>
                  </a:cubicBezTo>
                  <a:lnTo>
                    <a:pt x="35062" y="1896979"/>
                  </a:lnTo>
                  <a:cubicBezTo>
                    <a:pt x="15698" y="1896979"/>
                    <a:pt x="0" y="1881281"/>
                    <a:pt x="0" y="1861917"/>
                  </a:cubicBezTo>
                  <a:lnTo>
                    <a:pt x="0" y="35062"/>
                  </a:lnTo>
                  <a:cubicBezTo>
                    <a:pt x="0" y="15698"/>
                    <a:pt x="15698" y="0"/>
                    <a:pt x="35062" y="0"/>
                  </a:cubicBezTo>
                  <a:close/>
                </a:path>
              </a:pathLst>
            </a:custGeom>
            <a:solidFill>
              <a:srgbClr val="1A4157"/>
            </a:solidFill>
          </p:spPr>
        </p:sp>
        <p:sp>
          <p:nvSpPr>
            <p:cNvPr name="TextBox 5" id="5"/>
            <p:cNvSpPr txBox="true"/>
            <p:nvPr/>
          </p:nvSpPr>
          <p:spPr>
            <a:xfrm>
              <a:off x="0" y="-66675"/>
              <a:ext cx="2965928" cy="1963654"/>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14802847" y="3786148"/>
            <a:ext cx="3086100" cy="829649"/>
            <a:chOff x="0" y="0"/>
            <a:chExt cx="812800" cy="218508"/>
          </a:xfrm>
        </p:grpSpPr>
        <p:sp>
          <p:nvSpPr>
            <p:cNvPr name="Freeform 7" id="7"/>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8" id="8"/>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9" id="9"/>
          <p:cNvGrpSpPr/>
          <p:nvPr/>
        </p:nvGrpSpPr>
        <p:grpSpPr>
          <a:xfrm rot="0">
            <a:off x="14878566" y="4797653"/>
            <a:ext cx="3086100" cy="829649"/>
            <a:chOff x="0" y="0"/>
            <a:chExt cx="812800" cy="218508"/>
          </a:xfrm>
        </p:grpSpPr>
        <p:sp>
          <p:nvSpPr>
            <p:cNvPr name="Freeform 10" id="10"/>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1" id="11"/>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12" id="12"/>
          <p:cNvGrpSpPr/>
          <p:nvPr/>
        </p:nvGrpSpPr>
        <p:grpSpPr>
          <a:xfrm rot="0">
            <a:off x="14859636" y="5813894"/>
            <a:ext cx="3086100" cy="829649"/>
            <a:chOff x="0" y="0"/>
            <a:chExt cx="812800" cy="218508"/>
          </a:xfrm>
        </p:grpSpPr>
        <p:sp>
          <p:nvSpPr>
            <p:cNvPr name="Freeform 13" id="13"/>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4" id="14"/>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14840706" y="4977649"/>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Payment_sequential</a:t>
            </a:r>
          </a:p>
        </p:txBody>
      </p:sp>
      <p:grpSp>
        <p:nvGrpSpPr>
          <p:cNvPr name="Group 16" id="16"/>
          <p:cNvGrpSpPr/>
          <p:nvPr/>
        </p:nvGrpSpPr>
        <p:grpSpPr>
          <a:xfrm rot="0">
            <a:off x="14840706" y="6753547"/>
            <a:ext cx="3086100" cy="829649"/>
            <a:chOff x="0" y="0"/>
            <a:chExt cx="812800" cy="218508"/>
          </a:xfrm>
        </p:grpSpPr>
        <p:sp>
          <p:nvSpPr>
            <p:cNvPr name="Freeform 17" id="17"/>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8" id="18"/>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19" id="19"/>
          <p:cNvGrpSpPr/>
          <p:nvPr/>
        </p:nvGrpSpPr>
        <p:grpSpPr>
          <a:xfrm rot="0">
            <a:off x="6947697" y="6193646"/>
            <a:ext cx="3086100" cy="829649"/>
            <a:chOff x="0" y="0"/>
            <a:chExt cx="812800" cy="218508"/>
          </a:xfrm>
        </p:grpSpPr>
        <p:sp>
          <p:nvSpPr>
            <p:cNvPr name="Freeform 20" id="20"/>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1" id="21"/>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22" id="22"/>
          <p:cNvGrpSpPr/>
          <p:nvPr/>
        </p:nvGrpSpPr>
        <p:grpSpPr>
          <a:xfrm rot="0">
            <a:off x="6947697" y="5202072"/>
            <a:ext cx="3086100" cy="829649"/>
            <a:chOff x="0" y="0"/>
            <a:chExt cx="812800" cy="218508"/>
          </a:xfrm>
        </p:grpSpPr>
        <p:sp>
          <p:nvSpPr>
            <p:cNvPr name="Freeform 23" id="23"/>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4" id="24"/>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25" id="25"/>
          <p:cNvGrpSpPr/>
          <p:nvPr/>
        </p:nvGrpSpPr>
        <p:grpSpPr>
          <a:xfrm rot="0">
            <a:off x="6947697" y="4210498"/>
            <a:ext cx="3086100" cy="829649"/>
            <a:chOff x="0" y="0"/>
            <a:chExt cx="812800" cy="218508"/>
          </a:xfrm>
        </p:grpSpPr>
        <p:sp>
          <p:nvSpPr>
            <p:cNvPr name="Freeform 26" id="26"/>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7" id="27"/>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TextBox 28" id="28"/>
          <p:cNvSpPr txBox="true"/>
          <p:nvPr/>
        </p:nvSpPr>
        <p:spPr>
          <a:xfrm rot="0">
            <a:off x="14821776" y="6943949"/>
            <a:ext cx="3123960" cy="375219"/>
          </a:xfrm>
          <a:prstGeom prst="rect">
            <a:avLst/>
          </a:prstGeom>
        </p:spPr>
        <p:txBody>
          <a:bodyPr anchor="t" rtlCol="false" tIns="0" lIns="0" bIns="0" rIns="0">
            <a:spAutoFit/>
          </a:bodyPr>
          <a:lstStyle/>
          <a:p>
            <a:pPr algn="ctr">
              <a:lnSpc>
                <a:spcPts val="2940"/>
              </a:lnSpc>
            </a:pPr>
            <a:r>
              <a:rPr lang="en-US" sz="2100">
                <a:solidFill>
                  <a:srgbClr val="000000"/>
                </a:solidFill>
                <a:latin typeface="Poppins Bold"/>
                <a:ea typeface="Poppins Bold"/>
                <a:cs typeface="Poppins Bold"/>
                <a:sym typeface="Poppins Bold"/>
              </a:rPr>
              <a:t>Payment_insallments</a:t>
            </a:r>
          </a:p>
        </p:txBody>
      </p:sp>
      <p:sp>
        <p:nvSpPr>
          <p:cNvPr name="TextBox 29" id="29"/>
          <p:cNvSpPr txBox="true"/>
          <p:nvPr/>
        </p:nvSpPr>
        <p:spPr>
          <a:xfrm rot="0">
            <a:off x="14840706" y="6021684"/>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Payement_type</a:t>
            </a:r>
          </a:p>
        </p:txBody>
      </p:sp>
      <p:sp>
        <p:nvSpPr>
          <p:cNvPr name="TextBox 30" id="30"/>
          <p:cNvSpPr txBox="true"/>
          <p:nvPr/>
        </p:nvSpPr>
        <p:spPr>
          <a:xfrm rot="0">
            <a:off x="6879129" y="4405957"/>
            <a:ext cx="3223238"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Payment_value</a:t>
            </a:r>
          </a:p>
        </p:txBody>
      </p:sp>
      <p:sp>
        <p:nvSpPr>
          <p:cNvPr name="AutoShape 31" id="31"/>
          <p:cNvSpPr/>
          <p:nvPr/>
        </p:nvSpPr>
        <p:spPr>
          <a:xfrm flipH="true" flipV="true">
            <a:off x="10065938" y="4527812"/>
            <a:ext cx="1456333" cy="549481"/>
          </a:xfrm>
          <a:prstGeom prst="line">
            <a:avLst/>
          </a:prstGeom>
          <a:ln cap="flat" w="38100">
            <a:solidFill>
              <a:srgbClr val="FFFFFF"/>
            </a:solidFill>
            <a:prstDash val="solid"/>
            <a:headEnd type="none" len="sm" w="sm"/>
            <a:tailEnd type="arrow" len="sm" w="med"/>
          </a:ln>
        </p:spPr>
      </p:sp>
      <p:sp>
        <p:nvSpPr>
          <p:cNvPr name="AutoShape 32" id="32"/>
          <p:cNvSpPr/>
          <p:nvPr/>
        </p:nvSpPr>
        <p:spPr>
          <a:xfrm flipH="true">
            <a:off x="10047268" y="5513271"/>
            <a:ext cx="1475004" cy="33473"/>
          </a:xfrm>
          <a:prstGeom prst="line">
            <a:avLst/>
          </a:prstGeom>
          <a:ln cap="flat" w="38100">
            <a:solidFill>
              <a:srgbClr val="FFFFFF"/>
            </a:solidFill>
            <a:prstDash val="solid"/>
            <a:headEnd type="none" len="sm" w="sm"/>
            <a:tailEnd type="arrow" len="sm" w="med"/>
          </a:ln>
        </p:spPr>
      </p:sp>
      <p:sp>
        <p:nvSpPr>
          <p:cNvPr name="AutoShape 33" id="33"/>
          <p:cNvSpPr/>
          <p:nvPr/>
        </p:nvSpPr>
        <p:spPr>
          <a:xfrm flipH="true">
            <a:off x="10040963" y="5680478"/>
            <a:ext cx="1717425" cy="919648"/>
          </a:xfrm>
          <a:prstGeom prst="line">
            <a:avLst/>
          </a:prstGeom>
          <a:ln cap="flat" w="38100">
            <a:solidFill>
              <a:srgbClr val="FFFFFF"/>
            </a:solidFill>
            <a:prstDash val="solid"/>
            <a:headEnd type="none" len="sm" w="sm"/>
            <a:tailEnd type="arrow" len="sm" w="med"/>
          </a:ln>
        </p:spPr>
      </p:sp>
      <p:sp>
        <p:nvSpPr>
          <p:cNvPr name="AutoShape 34" id="34"/>
          <p:cNvSpPr/>
          <p:nvPr/>
        </p:nvSpPr>
        <p:spPr>
          <a:xfrm flipV="true">
            <a:off x="12321605" y="4200973"/>
            <a:ext cx="2481241" cy="876320"/>
          </a:xfrm>
          <a:prstGeom prst="line">
            <a:avLst/>
          </a:prstGeom>
          <a:ln cap="flat" w="38100">
            <a:solidFill>
              <a:srgbClr val="FFFFFF"/>
            </a:solidFill>
            <a:prstDash val="solid"/>
            <a:headEnd type="none" len="sm" w="sm"/>
            <a:tailEnd type="arrow" len="sm" w="med"/>
          </a:ln>
        </p:spPr>
      </p:sp>
      <p:sp>
        <p:nvSpPr>
          <p:cNvPr name="AutoShape 35" id="35"/>
          <p:cNvSpPr/>
          <p:nvPr/>
        </p:nvSpPr>
        <p:spPr>
          <a:xfrm>
            <a:off x="11758387" y="5273461"/>
            <a:ext cx="3006600" cy="0"/>
          </a:xfrm>
          <a:prstGeom prst="line">
            <a:avLst/>
          </a:prstGeom>
          <a:ln cap="flat" w="38100">
            <a:solidFill>
              <a:srgbClr val="FFFFFF"/>
            </a:solidFill>
            <a:prstDash val="solid"/>
            <a:headEnd type="none" len="sm" w="sm"/>
            <a:tailEnd type="arrow" len="sm" w="med"/>
          </a:ln>
        </p:spPr>
      </p:sp>
      <p:sp>
        <p:nvSpPr>
          <p:cNvPr name="AutoShape 36" id="36"/>
          <p:cNvSpPr/>
          <p:nvPr/>
        </p:nvSpPr>
        <p:spPr>
          <a:xfrm>
            <a:off x="11758387" y="5075970"/>
            <a:ext cx="3037066" cy="1170916"/>
          </a:xfrm>
          <a:prstGeom prst="line">
            <a:avLst/>
          </a:prstGeom>
          <a:ln cap="flat" w="38100">
            <a:solidFill>
              <a:srgbClr val="FFFFFF"/>
            </a:solidFill>
            <a:prstDash val="solid"/>
            <a:headEnd type="none" len="sm" w="sm"/>
            <a:tailEnd type="arrow" len="sm" w="med"/>
          </a:ln>
        </p:spPr>
      </p:sp>
      <p:sp>
        <p:nvSpPr>
          <p:cNvPr name="AutoShape 37" id="37"/>
          <p:cNvSpPr/>
          <p:nvPr/>
        </p:nvSpPr>
        <p:spPr>
          <a:xfrm>
            <a:off x="11758387" y="5304979"/>
            <a:ext cx="3028655" cy="1902652"/>
          </a:xfrm>
          <a:prstGeom prst="line">
            <a:avLst/>
          </a:prstGeom>
          <a:ln cap="flat" w="38100">
            <a:solidFill>
              <a:srgbClr val="FFFFFF"/>
            </a:solidFill>
            <a:prstDash val="solid"/>
            <a:headEnd type="none" len="sm" w="sm"/>
            <a:tailEnd type="arrow" len="sm" w="med"/>
          </a:ln>
        </p:spPr>
      </p:sp>
      <p:grpSp>
        <p:nvGrpSpPr>
          <p:cNvPr name="Group 38" id="38"/>
          <p:cNvGrpSpPr/>
          <p:nvPr/>
        </p:nvGrpSpPr>
        <p:grpSpPr>
          <a:xfrm rot="0">
            <a:off x="10778555" y="3990224"/>
            <a:ext cx="3086100" cy="3086100"/>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FFFFFF"/>
            </a:solidFill>
          </p:spPr>
        </p:sp>
        <p:sp>
          <p:nvSpPr>
            <p:cNvPr name="TextBox 40" id="40"/>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TextBox 41" id="41"/>
          <p:cNvSpPr txBox="true"/>
          <p:nvPr/>
        </p:nvSpPr>
        <p:spPr>
          <a:xfrm rot="0">
            <a:off x="204726" y="1855799"/>
            <a:ext cx="6091054" cy="1748155"/>
          </a:xfrm>
          <a:prstGeom prst="rect">
            <a:avLst/>
          </a:prstGeom>
        </p:spPr>
        <p:txBody>
          <a:bodyPr anchor="t" rtlCol="false" tIns="0" lIns="0" bIns="0" rIns="0">
            <a:spAutoFit/>
          </a:bodyPr>
          <a:lstStyle/>
          <a:p>
            <a:pPr algn="l">
              <a:lnSpc>
                <a:spcPts val="6710"/>
              </a:lnSpc>
            </a:pPr>
            <a:r>
              <a:rPr lang="en-US" sz="5500">
                <a:solidFill>
                  <a:srgbClr val="1B5279"/>
                </a:solidFill>
                <a:latin typeface="Poppins Bold"/>
                <a:ea typeface="Poppins Bold"/>
                <a:cs typeface="Poppins Bold"/>
                <a:sym typeface="Poppins Bold"/>
              </a:rPr>
              <a:t>DATA UNDERSTANDING</a:t>
            </a:r>
          </a:p>
        </p:txBody>
      </p:sp>
      <p:sp>
        <p:nvSpPr>
          <p:cNvPr name="TextBox 42" id="42"/>
          <p:cNvSpPr txBox="true"/>
          <p:nvPr/>
        </p:nvSpPr>
        <p:spPr>
          <a:xfrm rot="0">
            <a:off x="224266" y="3750971"/>
            <a:ext cx="5641516" cy="601185"/>
          </a:xfrm>
          <a:prstGeom prst="rect">
            <a:avLst/>
          </a:prstGeom>
        </p:spPr>
        <p:txBody>
          <a:bodyPr anchor="t" rtlCol="false" tIns="0" lIns="0" bIns="0" rIns="0">
            <a:spAutoFit/>
          </a:bodyPr>
          <a:lstStyle/>
          <a:p>
            <a:pPr algn="just">
              <a:lnSpc>
                <a:spcPts val="4661"/>
              </a:lnSpc>
              <a:spcBef>
                <a:spcPct val="0"/>
              </a:spcBef>
            </a:pPr>
            <a:r>
              <a:rPr lang="en-US" sz="3329">
                <a:solidFill>
                  <a:srgbClr val="000000"/>
                </a:solidFill>
                <a:latin typeface="Poppins Bold"/>
                <a:ea typeface="Poppins Bold"/>
                <a:cs typeface="Poppins Bold"/>
                <a:sym typeface="Poppins Bold"/>
              </a:rPr>
              <a:t>ORDER_PAYMENTS TABLE</a:t>
            </a:r>
          </a:p>
        </p:txBody>
      </p:sp>
      <p:sp>
        <p:nvSpPr>
          <p:cNvPr name="TextBox 43" id="43"/>
          <p:cNvSpPr txBox="true"/>
          <p:nvPr/>
        </p:nvSpPr>
        <p:spPr>
          <a:xfrm rot="0">
            <a:off x="204726" y="4573230"/>
            <a:ext cx="6568482" cy="1860854"/>
          </a:xfrm>
          <a:prstGeom prst="rect">
            <a:avLst/>
          </a:prstGeom>
        </p:spPr>
        <p:txBody>
          <a:bodyPr anchor="t" rtlCol="false" tIns="0" lIns="0" bIns="0" rIns="0">
            <a:spAutoFit/>
          </a:bodyPr>
          <a:lstStyle/>
          <a:p>
            <a:pPr algn="just">
              <a:lnSpc>
                <a:spcPts val="2940"/>
              </a:lnSpc>
            </a:pPr>
            <a:r>
              <a:rPr lang="en-US" sz="2100">
                <a:solidFill>
                  <a:srgbClr val="000000"/>
                </a:solidFill>
                <a:latin typeface="Poppins Bold"/>
                <a:ea typeface="Poppins Bold"/>
                <a:cs typeface="Poppins Bold"/>
                <a:sym typeface="Poppins Bold"/>
              </a:rPr>
              <a:t>This table is payment data information that contains price, installment details, payment methods used, and many others. You can see the details in the image below.</a:t>
            </a:r>
          </a:p>
          <a:p>
            <a:pPr algn="just">
              <a:lnSpc>
                <a:spcPts val="2940"/>
              </a:lnSpc>
              <a:spcBef>
                <a:spcPct val="0"/>
              </a:spcBef>
            </a:pPr>
          </a:p>
        </p:txBody>
      </p:sp>
      <p:sp>
        <p:nvSpPr>
          <p:cNvPr name="TextBox 44" id="44"/>
          <p:cNvSpPr txBox="true"/>
          <p:nvPr/>
        </p:nvSpPr>
        <p:spPr>
          <a:xfrm rot="0">
            <a:off x="14821776" y="4013464"/>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Order_id</a:t>
            </a:r>
          </a:p>
        </p:txBody>
      </p:sp>
      <p:sp>
        <p:nvSpPr>
          <p:cNvPr name="TextBox 45" id="45"/>
          <p:cNvSpPr txBox="true"/>
          <p:nvPr/>
        </p:nvSpPr>
        <p:spPr>
          <a:xfrm rot="0">
            <a:off x="7180816" y="5386211"/>
            <a:ext cx="2774953"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Price</a:t>
            </a:r>
          </a:p>
        </p:txBody>
      </p:sp>
      <p:sp>
        <p:nvSpPr>
          <p:cNvPr name="TextBox 46" id="46"/>
          <p:cNvSpPr txBox="true"/>
          <p:nvPr/>
        </p:nvSpPr>
        <p:spPr>
          <a:xfrm rot="0">
            <a:off x="7103271" y="6384048"/>
            <a:ext cx="2774953"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Freight_value</a:t>
            </a:r>
          </a:p>
        </p:txBody>
      </p:sp>
      <p:sp>
        <p:nvSpPr>
          <p:cNvPr name="TextBox 47" id="47"/>
          <p:cNvSpPr txBox="true"/>
          <p:nvPr/>
        </p:nvSpPr>
        <p:spPr>
          <a:xfrm rot="0">
            <a:off x="10367172" y="4744987"/>
            <a:ext cx="3999409" cy="1422268"/>
          </a:xfrm>
          <a:prstGeom prst="rect">
            <a:avLst/>
          </a:prstGeom>
        </p:spPr>
        <p:txBody>
          <a:bodyPr anchor="t" rtlCol="false" tIns="0" lIns="0" bIns="0" rIns="0">
            <a:spAutoFit/>
          </a:bodyPr>
          <a:lstStyle/>
          <a:p>
            <a:pPr algn="ctr">
              <a:lnSpc>
                <a:spcPts val="5599"/>
              </a:lnSpc>
              <a:spcBef>
                <a:spcPct val="0"/>
              </a:spcBef>
            </a:pPr>
            <a:r>
              <a:rPr lang="en-US" sz="3999">
                <a:solidFill>
                  <a:srgbClr val="000000"/>
                </a:solidFill>
                <a:latin typeface="Poppins Bold"/>
                <a:ea typeface="Poppins Bold"/>
                <a:cs typeface="Poppins Bold"/>
                <a:sym typeface="Poppins Bold"/>
              </a:rPr>
              <a:t>ORDERS</a:t>
            </a:r>
          </a:p>
          <a:p>
            <a:pPr algn="ctr">
              <a:lnSpc>
                <a:spcPts val="5599"/>
              </a:lnSpc>
              <a:spcBef>
                <a:spcPct val="0"/>
              </a:spcBef>
            </a:pPr>
            <a:r>
              <a:rPr lang="en-US" sz="3999">
                <a:solidFill>
                  <a:srgbClr val="000000"/>
                </a:solidFill>
                <a:latin typeface="Poppins Bold"/>
                <a:ea typeface="Poppins Bold"/>
                <a:cs typeface="Poppins Bold"/>
                <a:sym typeface="Poppins Bold"/>
              </a:rPr>
              <a:t>PAYMENTS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3671" y="344925"/>
            <a:ext cx="1789123" cy="981781"/>
          </a:xfrm>
          <a:custGeom>
            <a:avLst/>
            <a:gdLst/>
            <a:ahLst/>
            <a:cxnLst/>
            <a:rect r="r" b="b" t="t" l="l"/>
            <a:pathLst>
              <a:path h="981781" w="1789123">
                <a:moveTo>
                  <a:pt x="0" y="0"/>
                </a:moveTo>
                <a:lnTo>
                  <a:pt x="1789123" y="0"/>
                </a:lnTo>
                <a:lnTo>
                  <a:pt x="1789123" y="981782"/>
                </a:lnTo>
                <a:lnTo>
                  <a:pt x="0" y="9817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837332" y="2176611"/>
            <a:ext cx="11261258" cy="7202591"/>
            <a:chOff x="0" y="0"/>
            <a:chExt cx="2965928" cy="1896979"/>
          </a:xfrm>
        </p:grpSpPr>
        <p:sp>
          <p:nvSpPr>
            <p:cNvPr name="Freeform 4" id="4"/>
            <p:cNvSpPr/>
            <p:nvPr/>
          </p:nvSpPr>
          <p:spPr>
            <a:xfrm flipH="false" flipV="false" rot="0">
              <a:off x="0" y="0"/>
              <a:ext cx="2965928" cy="1896979"/>
            </a:xfrm>
            <a:custGeom>
              <a:avLst/>
              <a:gdLst/>
              <a:ahLst/>
              <a:cxnLst/>
              <a:rect r="r" b="b" t="t" l="l"/>
              <a:pathLst>
                <a:path h="1896979" w="2965928">
                  <a:moveTo>
                    <a:pt x="35062" y="0"/>
                  </a:moveTo>
                  <a:lnTo>
                    <a:pt x="2930866" y="0"/>
                  </a:lnTo>
                  <a:cubicBezTo>
                    <a:pt x="2950230" y="0"/>
                    <a:pt x="2965928" y="15698"/>
                    <a:pt x="2965928" y="35062"/>
                  </a:cubicBezTo>
                  <a:lnTo>
                    <a:pt x="2965928" y="1861917"/>
                  </a:lnTo>
                  <a:cubicBezTo>
                    <a:pt x="2965928" y="1881281"/>
                    <a:pt x="2950230" y="1896979"/>
                    <a:pt x="2930866" y="1896979"/>
                  </a:cubicBezTo>
                  <a:lnTo>
                    <a:pt x="35062" y="1896979"/>
                  </a:lnTo>
                  <a:cubicBezTo>
                    <a:pt x="15698" y="1896979"/>
                    <a:pt x="0" y="1881281"/>
                    <a:pt x="0" y="1861917"/>
                  </a:cubicBezTo>
                  <a:lnTo>
                    <a:pt x="0" y="35062"/>
                  </a:lnTo>
                  <a:cubicBezTo>
                    <a:pt x="0" y="15698"/>
                    <a:pt x="15698" y="0"/>
                    <a:pt x="35062" y="0"/>
                  </a:cubicBezTo>
                  <a:close/>
                </a:path>
              </a:pathLst>
            </a:custGeom>
            <a:solidFill>
              <a:srgbClr val="1A4157"/>
            </a:solidFill>
          </p:spPr>
        </p:sp>
        <p:sp>
          <p:nvSpPr>
            <p:cNvPr name="TextBox 5" id="5"/>
            <p:cNvSpPr txBox="true"/>
            <p:nvPr/>
          </p:nvSpPr>
          <p:spPr>
            <a:xfrm>
              <a:off x="0" y="-66675"/>
              <a:ext cx="2965928" cy="1963654"/>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14802847" y="3786148"/>
            <a:ext cx="3086100" cy="829649"/>
            <a:chOff x="0" y="0"/>
            <a:chExt cx="812800" cy="218508"/>
          </a:xfrm>
        </p:grpSpPr>
        <p:sp>
          <p:nvSpPr>
            <p:cNvPr name="Freeform 7" id="7"/>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8" id="8"/>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9" id="9"/>
          <p:cNvGrpSpPr/>
          <p:nvPr/>
        </p:nvGrpSpPr>
        <p:grpSpPr>
          <a:xfrm rot="0">
            <a:off x="14878566" y="4797653"/>
            <a:ext cx="3086100" cy="829649"/>
            <a:chOff x="0" y="0"/>
            <a:chExt cx="812800" cy="218508"/>
          </a:xfrm>
        </p:grpSpPr>
        <p:sp>
          <p:nvSpPr>
            <p:cNvPr name="Freeform 10" id="10"/>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1" id="11"/>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12" id="12"/>
          <p:cNvGrpSpPr/>
          <p:nvPr/>
        </p:nvGrpSpPr>
        <p:grpSpPr>
          <a:xfrm rot="0">
            <a:off x="14859636" y="5813894"/>
            <a:ext cx="3086100" cy="829649"/>
            <a:chOff x="0" y="0"/>
            <a:chExt cx="812800" cy="218508"/>
          </a:xfrm>
        </p:grpSpPr>
        <p:sp>
          <p:nvSpPr>
            <p:cNvPr name="Freeform 13" id="13"/>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4" id="14"/>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14840706" y="4977649"/>
            <a:ext cx="3123960" cy="375219"/>
          </a:xfrm>
          <a:prstGeom prst="rect">
            <a:avLst/>
          </a:prstGeom>
        </p:spPr>
        <p:txBody>
          <a:bodyPr anchor="t" rtlCol="false" tIns="0" lIns="0" bIns="0" rIns="0">
            <a:spAutoFit/>
          </a:bodyPr>
          <a:lstStyle/>
          <a:p>
            <a:pPr algn="ctr">
              <a:lnSpc>
                <a:spcPts val="2940"/>
              </a:lnSpc>
            </a:pPr>
            <a:r>
              <a:rPr lang="en-US" sz="2100">
                <a:solidFill>
                  <a:srgbClr val="000000"/>
                </a:solidFill>
                <a:latin typeface="Poppins Bold"/>
                <a:ea typeface="Poppins Bold"/>
                <a:cs typeface="Poppins Bold"/>
                <a:sym typeface="Poppins Bold"/>
              </a:rPr>
              <a:t>Customer_unique_id</a:t>
            </a:r>
          </a:p>
        </p:txBody>
      </p:sp>
      <p:grpSp>
        <p:nvGrpSpPr>
          <p:cNvPr name="Group 16" id="16"/>
          <p:cNvGrpSpPr/>
          <p:nvPr/>
        </p:nvGrpSpPr>
        <p:grpSpPr>
          <a:xfrm rot="0">
            <a:off x="14840706" y="6753547"/>
            <a:ext cx="3086100" cy="829649"/>
            <a:chOff x="0" y="0"/>
            <a:chExt cx="812800" cy="218508"/>
          </a:xfrm>
        </p:grpSpPr>
        <p:sp>
          <p:nvSpPr>
            <p:cNvPr name="Freeform 17" id="17"/>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8" id="18"/>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19" id="19"/>
          <p:cNvGrpSpPr/>
          <p:nvPr/>
        </p:nvGrpSpPr>
        <p:grpSpPr>
          <a:xfrm rot="0">
            <a:off x="6947697" y="6193646"/>
            <a:ext cx="3086100" cy="829649"/>
            <a:chOff x="0" y="0"/>
            <a:chExt cx="812800" cy="218508"/>
          </a:xfrm>
        </p:grpSpPr>
        <p:sp>
          <p:nvSpPr>
            <p:cNvPr name="Freeform 20" id="20"/>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1" id="21"/>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22" id="22"/>
          <p:cNvGrpSpPr/>
          <p:nvPr/>
        </p:nvGrpSpPr>
        <p:grpSpPr>
          <a:xfrm rot="0">
            <a:off x="6947697" y="5202072"/>
            <a:ext cx="3086100" cy="829649"/>
            <a:chOff x="0" y="0"/>
            <a:chExt cx="812800" cy="218508"/>
          </a:xfrm>
        </p:grpSpPr>
        <p:sp>
          <p:nvSpPr>
            <p:cNvPr name="Freeform 23" id="23"/>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4" id="24"/>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25" id="25"/>
          <p:cNvGrpSpPr/>
          <p:nvPr/>
        </p:nvGrpSpPr>
        <p:grpSpPr>
          <a:xfrm rot="0">
            <a:off x="6947697" y="4210498"/>
            <a:ext cx="3086100" cy="829649"/>
            <a:chOff x="0" y="0"/>
            <a:chExt cx="812800" cy="218508"/>
          </a:xfrm>
        </p:grpSpPr>
        <p:sp>
          <p:nvSpPr>
            <p:cNvPr name="Freeform 26" id="26"/>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7" id="27"/>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TextBox 28" id="28"/>
          <p:cNvSpPr txBox="true"/>
          <p:nvPr/>
        </p:nvSpPr>
        <p:spPr>
          <a:xfrm rot="0">
            <a:off x="14821776" y="6943949"/>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Customer_city</a:t>
            </a:r>
          </a:p>
        </p:txBody>
      </p:sp>
      <p:sp>
        <p:nvSpPr>
          <p:cNvPr name="TextBox 29" id="29"/>
          <p:cNvSpPr txBox="true"/>
          <p:nvPr/>
        </p:nvSpPr>
        <p:spPr>
          <a:xfrm rot="0">
            <a:off x="14840706" y="6021684"/>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Customer_zip_code</a:t>
            </a:r>
          </a:p>
        </p:txBody>
      </p:sp>
      <p:sp>
        <p:nvSpPr>
          <p:cNvPr name="TextBox 30" id="30"/>
          <p:cNvSpPr txBox="true"/>
          <p:nvPr/>
        </p:nvSpPr>
        <p:spPr>
          <a:xfrm rot="0">
            <a:off x="6879129" y="4405957"/>
            <a:ext cx="3223238"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Customer_state</a:t>
            </a:r>
          </a:p>
        </p:txBody>
      </p:sp>
      <p:sp>
        <p:nvSpPr>
          <p:cNvPr name="AutoShape 31" id="31"/>
          <p:cNvSpPr/>
          <p:nvPr/>
        </p:nvSpPr>
        <p:spPr>
          <a:xfrm flipH="true" flipV="true">
            <a:off x="10065938" y="4527812"/>
            <a:ext cx="1456333" cy="549481"/>
          </a:xfrm>
          <a:prstGeom prst="line">
            <a:avLst/>
          </a:prstGeom>
          <a:ln cap="flat" w="38100">
            <a:solidFill>
              <a:srgbClr val="FFFFFF"/>
            </a:solidFill>
            <a:prstDash val="solid"/>
            <a:headEnd type="none" len="sm" w="sm"/>
            <a:tailEnd type="arrow" len="sm" w="med"/>
          </a:ln>
        </p:spPr>
      </p:sp>
      <p:sp>
        <p:nvSpPr>
          <p:cNvPr name="AutoShape 32" id="32"/>
          <p:cNvSpPr/>
          <p:nvPr/>
        </p:nvSpPr>
        <p:spPr>
          <a:xfrm flipH="true">
            <a:off x="10047268" y="5513271"/>
            <a:ext cx="1475004" cy="33473"/>
          </a:xfrm>
          <a:prstGeom prst="line">
            <a:avLst/>
          </a:prstGeom>
          <a:ln cap="flat" w="38100">
            <a:solidFill>
              <a:srgbClr val="FFFFFF"/>
            </a:solidFill>
            <a:prstDash val="solid"/>
            <a:headEnd type="none" len="sm" w="sm"/>
            <a:tailEnd type="arrow" len="sm" w="med"/>
          </a:ln>
        </p:spPr>
      </p:sp>
      <p:sp>
        <p:nvSpPr>
          <p:cNvPr name="AutoShape 33" id="33"/>
          <p:cNvSpPr/>
          <p:nvPr/>
        </p:nvSpPr>
        <p:spPr>
          <a:xfrm flipH="true">
            <a:off x="10040963" y="5680478"/>
            <a:ext cx="1717425" cy="919648"/>
          </a:xfrm>
          <a:prstGeom prst="line">
            <a:avLst/>
          </a:prstGeom>
          <a:ln cap="flat" w="38100">
            <a:solidFill>
              <a:srgbClr val="FFFFFF"/>
            </a:solidFill>
            <a:prstDash val="solid"/>
            <a:headEnd type="none" len="sm" w="sm"/>
            <a:tailEnd type="arrow" len="sm" w="med"/>
          </a:ln>
        </p:spPr>
      </p:sp>
      <p:sp>
        <p:nvSpPr>
          <p:cNvPr name="AutoShape 34" id="34"/>
          <p:cNvSpPr/>
          <p:nvPr/>
        </p:nvSpPr>
        <p:spPr>
          <a:xfrm flipV="true">
            <a:off x="12321605" y="4200973"/>
            <a:ext cx="2481241" cy="876320"/>
          </a:xfrm>
          <a:prstGeom prst="line">
            <a:avLst/>
          </a:prstGeom>
          <a:ln cap="flat" w="38100">
            <a:solidFill>
              <a:srgbClr val="FFFFFF"/>
            </a:solidFill>
            <a:prstDash val="solid"/>
            <a:headEnd type="none" len="sm" w="sm"/>
            <a:tailEnd type="arrow" len="sm" w="med"/>
          </a:ln>
        </p:spPr>
      </p:sp>
      <p:sp>
        <p:nvSpPr>
          <p:cNvPr name="AutoShape 35" id="35"/>
          <p:cNvSpPr/>
          <p:nvPr/>
        </p:nvSpPr>
        <p:spPr>
          <a:xfrm>
            <a:off x="11758387" y="5273461"/>
            <a:ext cx="3006600" cy="0"/>
          </a:xfrm>
          <a:prstGeom prst="line">
            <a:avLst/>
          </a:prstGeom>
          <a:ln cap="flat" w="38100">
            <a:solidFill>
              <a:srgbClr val="FFFFFF"/>
            </a:solidFill>
            <a:prstDash val="solid"/>
            <a:headEnd type="none" len="sm" w="sm"/>
            <a:tailEnd type="arrow" len="sm" w="med"/>
          </a:ln>
        </p:spPr>
      </p:sp>
      <p:sp>
        <p:nvSpPr>
          <p:cNvPr name="AutoShape 36" id="36"/>
          <p:cNvSpPr/>
          <p:nvPr/>
        </p:nvSpPr>
        <p:spPr>
          <a:xfrm>
            <a:off x="11758387" y="5075970"/>
            <a:ext cx="3037066" cy="1170916"/>
          </a:xfrm>
          <a:prstGeom prst="line">
            <a:avLst/>
          </a:prstGeom>
          <a:ln cap="flat" w="38100">
            <a:solidFill>
              <a:srgbClr val="FFFFFF"/>
            </a:solidFill>
            <a:prstDash val="solid"/>
            <a:headEnd type="none" len="sm" w="sm"/>
            <a:tailEnd type="arrow" len="sm" w="med"/>
          </a:ln>
        </p:spPr>
      </p:sp>
      <p:sp>
        <p:nvSpPr>
          <p:cNvPr name="AutoShape 37" id="37"/>
          <p:cNvSpPr/>
          <p:nvPr/>
        </p:nvSpPr>
        <p:spPr>
          <a:xfrm>
            <a:off x="11758387" y="5304979"/>
            <a:ext cx="3028655" cy="1902652"/>
          </a:xfrm>
          <a:prstGeom prst="line">
            <a:avLst/>
          </a:prstGeom>
          <a:ln cap="flat" w="38100">
            <a:solidFill>
              <a:srgbClr val="FFFFFF"/>
            </a:solidFill>
            <a:prstDash val="solid"/>
            <a:headEnd type="none" len="sm" w="sm"/>
            <a:tailEnd type="arrow" len="sm" w="med"/>
          </a:ln>
        </p:spPr>
      </p:sp>
      <p:grpSp>
        <p:nvGrpSpPr>
          <p:cNvPr name="Group 38" id="38"/>
          <p:cNvGrpSpPr/>
          <p:nvPr/>
        </p:nvGrpSpPr>
        <p:grpSpPr>
          <a:xfrm rot="0">
            <a:off x="10701116" y="3990224"/>
            <a:ext cx="3253081" cy="3217408"/>
            <a:chOff x="0" y="0"/>
            <a:chExt cx="856778" cy="847383"/>
          </a:xfrm>
        </p:grpSpPr>
        <p:sp>
          <p:nvSpPr>
            <p:cNvPr name="Freeform 39" id="39"/>
            <p:cNvSpPr/>
            <p:nvPr/>
          </p:nvSpPr>
          <p:spPr>
            <a:xfrm flipH="false" flipV="false" rot="0">
              <a:off x="0" y="0"/>
              <a:ext cx="856779" cy="847383"/>
            </a:xfrm>
            <a:custGeom>
              <a:avLst/>
              <a:gdLst/>
              <a:ahLst/>
              <a:cxnLst/>
              <a:rect r="r" b="b" t="t" l="l"/>
              <a:pathLst>
                <a:path h="847383" w="856779">
                  <a:moveTo>
                    <a:pt x="121374" y="0"/>
                  </a:moveTo>
                  <a:lnTo>
                    <a:pt x="735405" y="0"/>
                  </a:lnTo>
                  <a:cubicBezTo>
                    <a:pt x="767595" y="0"/>
                    <a:pt x="798467" y="12788"/>
                    <a:pt x="821229" y="35549"/>
                  </a:cubicBezTo>
                  <a:cubicBezTo>
                    <a:pt x="843991" y="58311"/>
                    <a:pt x="856779" y="89183"/>
                    <a:pt x="856779" y="121374"/>
                  </a:cubicBezTo>
                  <a:lnTo>
                    <a:pt x="856779" y="726010"/>
                  </a:lnTo>
                  <a:cubicBezTo>
                    <a:pt x="856779" y="758200"/>
                    <a:pt x="843991" y="789072"/>
                    <a:pt x="821229" y="811834"/>
                  </a:cubicBezTo>
                  <a:cubicBezTo>
                    <a:pt x="798467" y="834596"/>
                    <a:pt x="767595" y="847383"/>
                    <a:pt x="735405" y="847383"/>
                  </a:cubicBezTo>
                  <a:lnTo>
                    <a:pt x="121374" y="847383"/>
                  </a:lnTo>
                  <a:cubicBezTo>
                    <a:pt x="89183" y="847383"/>
                    <a:pt x="58311" y="834596"/>
                    <a:pt x="35549" y="811834"/>
                  </a:cubicBezTo>
                  <a:cubicBezTo>
                    <a:pt x="12788" y="789072"/>
                    <a:pt x="0" y="758200"/>
                    <a:pt x="0" y="726010"/>
                  </a:cubicBezTo>
                  <a:lnTo>
                    <a:pt x="0" y="121374"/>
                  </a:lnTo>
                  <a:cubicBezTo>
                    <a:pt x="0" y="89183"/>
                    <a:pt x="12788" y="58311"/>
                    <a:pt x="35549" y="35549"/>
                  </a:cubicBezTo>
                  <a:cubicBezTo>
                    <a:pt x="58311" y="12788"/>
                    <a:pt x="89183" y="0"/>
                    <a:pt x="121374" y="0"/>
                  </a:cubicBezTo>
                  <a:close/>
                </a:path>
              </a:pathLst>
            </a:custGeom>
            <a:solidFill>
              <a:srgbClr val="FFFFFF"/>
            </a:solidFill>
          </p:spPr>
        </p:sp>
        <p:sp>
          <p:nvSpPr>
            <p:cNvPr name="TextBox 40" id="40"/>
            <p:cNvSpPr txBox="true"/>
            <p:nvPr/>
          </p:nvSpPr>
          <p:spPr>
            <a:xfrm>
              <a:off x="0" y="-66675"/>
              <a:ext cx="856778" cy="914058"/>
            </a:xfrm>
            <a:prstGeom prst="rect">
              <a:avLst/>
            </a:prstGeom>
          </p:spPr>
          <p:txBody>
            <a:bodyPr anchor="ctr" rtlCol="false" tIns="50800" lIns="50800" bIns="50800" rIns="50800"/>
            <a:lstStyle/>
            <a:p>
              <a:pPr algn="ctr">
                <a:lnSpc>
                  <a:spcPts val="3359"/>
                </a:lnSpc>
              </a:pPr>
            </a:p>
          </p:txBody>
        </p:sp>
      </p:grpSp>
      <p:sp>
        <p:nvSpPr>
          <p:cNvPr name="TextBox 41" id="41"/>
          <p:cNvSpPr txBox="true"/>
          <p:nvPr/>
        </p:nvSpPr>
        <p:spPr>
          <a:xfrm rot="0">
            <a:off x="204726" y="1855799"/>
            <a:ext cx="6091054" cy="1748155"/>
          </a:xfrm>
          <a:prstGeom prst="rect">
            <a:avLst/>
          </a:prstGeom>
        </p:spPr>
        <p:txBody>
          <a:bodyPr anchor="t" rtlCol="false" tIns="0" lIns="0" bIns="0" rIns="0">
            <a:spAutoFit/>
          </a:bodyPr>
          <a:lstStyle/>
          <a:p>
            <a:pPr algn="l">
              <a:lnSpc>
                <a:spcPts val="6710"/>
              </a:lnSpc>
            </a:pPr>
            <a:r>
              <a:rPr lang="en-US" sz="5500">
                <a:solidFill>
                  <a:srgbClr val="1B5279"/>
                </a:solidFill>
                <a:latin typeface="Poppins Bold"/>
                <a:ea typeface="Poppins Bold"/>
                <a:cs typeface="Poppins Bold"/>
                <a:sym typeface="Poppins Bold"/>
              </a:rPr>
              <a:t>DATA UNDERSTANDING</a:t>
            </a:r>
          </a:p>
        </p:txBody>
      </p:sp>
      <p:sp>
        <p:nvSpPr>
          <p:cNvPr name="TextBox 42" id="42"/>
          <p:cNvSpPr txBox="true"/>
          <p:nvPr/>
        </p:nvSpPr>
        <p:spPr>
          <a:xfrm rot="0">
            <a:off x="224266" y="3750971"/>
            <a:ext cx="5641516" cy="601185"/>
          </a:xfrm>
          <a:prstGeom prst="rect">
            <a:avLst/>
          </a:prstGeom>
        </p:spPr>
        <p:txBody>
          <a:bodyPr anchor="t" rtlCol="false" tIns="0" lIns="0" bIns="0" rIns="0">
            <a:spAutoFit/>
          </a:bodyPr>
          <a:lstStyle/>
          <a:p>
            <a:pPr algn="just">
              <a:lnSpc>
                <a:spcPts val="4661"/>
              </a:lnSpc>
              <a:spcBef>
                <a:spcPct val="0"/>
              </a:spcBef>
            </a:pPr>
            <a:r>
              <a:rPr lang="en-US" sz="3329">
                <a:solidFill>
                  <a:srgbClr val="000000"/>
                </a:solidFill>
                <a:latin typeface="Poppins Bold"/>
                <a:ea typeface="Poppins Bold"/>
                <a:cs typeface="Poppins Bold"/>
                <a:sym typeface="Poppins Bold"/>
              </a:rPr>
              <a:t>CUSTOMERS TABLE</a:t>
            </a:r>
          </a:p>
        </p:txBody>
      </p:sp>
      <p:sp>
        <p:nvSpPr>
          <p:cNvPr name="TextBox 43" id="43"/>
          <p:cNvSpPr txBox="true"/>
          <p:nvPr/>
        </p:nvSpPr>
        <p:spPr>
          <a:xfrm rot="0">
            <a:off x="204726" y="4573230"/>
            <a:ext cx="6568482" cy="1860854"/>
          </a:xfrm>
          <a:prstGeom prst="rect">
            <a:avLst/>
          </a:prstGeom>
        </p:spPr>
        <p:txBody>
          <a:bodyPr anchor="t" rtlCol="false" tIns="0" lIns="0" bIns="0" rIns="0">
            <a:spAutoFit/>
          </a:bodyPr>
          <a:lstStyle/>
          <a:p>
            <a:pPr algn="just">
              <a:lnSpc>
                <a:spcPts val="2940"/>
              </a:lnSpc>
            </a:pPr>
            <a:r>
              <a:rPr lang="en-US" sz="2100">
                <a:solidFill>
                  <a:srgbClr val="000000"/>
                </a:solidFill>
                <a:latin typeface="Poppins Bold"/>
                <a:ea typeface="Poppins Bold"/>
                <a:cs typeface="Poppins Bold"/>
                <a:sym typeface="Poppins Bold"/>
              </a:rPr>
              <a:t>his table is customer data information which contains customer_id, customer region, both country and city and many others. You can see the details in the image below.</a:t>
            </a:r>
          </a:p>
          <a:p>
            <a:pPr algn="just">
              <a:lnSpc>
                <a:spcPts val="2940"/>
              </a:lnSpc>
              <a:spcBef>
                <a:spcPct val="0"/>
              </a:spcBef>
            </a:pPr>
          </a:p>
        </p:txBody>
      </p:sp>
      <p:sp>
        <p:nvSpPr>
          <p:cNvPr name="TextBox 44" id="44"/>
          <p:cNvSpPr txBox="true"/>
          <p:nvPr/>
        </p:nvSpPr>
        <p:spPr>
          <a:xfrm rot="0">
            <a:off x="14821776" y="4013464"/>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Customer_id</a:t>
            </a:r>
          </a:p>
        </p:txBody>
      </p:sp>
      <p:sp>
        <p:nvSpPr>
          <p:cNvPr name="TextBox 45" id="45"/>
          <p:cNvSpPr txBox="true"/>
          <p:nvPr/>
        </p:nvSpPr>
        <p:spPr>
          <a:xfrm rot="0">
            <a:off x="7180816" y="5386211"/>
            <a:ext cx="2774953"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Geolocation_lat</a:t>
            </a:r>
          </a:p>
        </p:txBody>
      </p:sp>
      <p:sp>
        <p:nvSpPr>
          <p:cNvPr name="TextBox 46" id="46"/>
          <p:cNvSpPr txBox="true"/>
          <p:nvPr/>
        </p:nvSpPr>
        <p:spPr>
          <a:xfrm rot="0">
            <a:off x="7103271" y="6384048"/>
            <a:ext cx="2774953"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Geolocation_lng</a:t>
            </a:r>
          </a:p>
        </p:txBody>
      </p:sp>
      <p:sp>
        <p:nvSpPr>
          <p:cNvPr name="TextBox 47" id="47"/>
          <p:cNvSpPr txBox="true"/>
          <p:nvPr/>
        </p:nvSpPr>
        <p:spPr>
          <a:xfrm rot="0">
            <a:off x="10778555" y="5255045"/>
            <a:ext cx="3086100" cy="700966"/>
          </a:xfrm>
          <a:prstGeom prst="rect">
            <a:avLst/>
          </a:prstGeom>
        </p:spPr>
        <p:txBody>
          <a:bodyPr anchor="t" rtlCol="false" tIns="0" lIns="0" bIns="0" rIns="0">
            <a:spAutoFit/>
          </a:bodyPr>
          <a:lstStyle/>
          <a:p>
            <a:pPr algn="ctr">
              <a:lnSpc>
                <a:spcPts val="5459"/>
              </a:lnSpc>
              <a:spcBef>
                <a:spcPct val="0"/>
              </a:spcBef>
            </a:pPr>
            <a:r>
              <a:rPr lang="en-US" sz="3900">
                <a:solidFill>
                  <a:srgbClr val="000000"/>
                </a:solidFill>
                <a:latin typeface="Poppins Bold"/>
                <a:ea typeface="Poppins Bold"/>
                <a:cs typeface="Poppins Bold"/>
                <a:sym typeface="Poppins Bold"/>
              </a:rPr>
              <a:t>CUSTOMERS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3671" y="344925"/>
            <a:ext cx="1789123" cy="981781"/>
          </a:xfrm>
          <a:custGeom>
            <a:avLst/>
            <a:gdLst/>
            <a:ahLst/>
            <a:cxnLst/>
            <a:rect r="r" b="b" t="t" l="l"/>
            <a:pathLst>
              <a:path h="981781" w="1789123">
                <a:moveTo>
                  <a:pt x="0" y="0"/>
                </a:moveTo>
                <a:lnTo>
                  <a:pt x="1789123" y="0"/>
                </a:lnTo>
                <a:lnTo>
                  <a:pt x="1789123" y="981782"/>
                </a:lnTo>
                <a:lnTo>
                  <a:pt x="0" y="9817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837332" y="2176611"/>
            <a:ext cx="11261258" cy="7202591"/>
            <a:chOff x="0" y="0"/>
            <a:chExt cx="2965928" cy="1896979"/>
          </a:xfrm>
        </p:grpSpPr>
        <p:sp>
          <p:nvSpPr>
            <p:cNvPr name="Freeform 4" id="4"/>
            <p:cNvSpPr/>
            <p:nvPr/>
          </p:nvSpPr>
          <p:spPr>
            <a:xfrm flipH="false" flipV="false" rot="0">
              <a:off x="0" y="0"/>
              <a:ext cx="2965928" cy="1896979"/>
            </a:xfrm>
            <a:custGeom>
              <a:avLst/>
              <a:gdLst/>
              <a:ahLst/>
              <a:cxnLst/>
              <a:rect r="r" b="b" t="t" l="l"/>
              <a:pathLst>
                <a:path h="1896979" w="2965928">
                  <a:moveTo>
                    <a:pt x="35062" y="0"/>
                  </a:moveTo>
                  <a:lnTo>
                    <a:pt x="2930866" y="0"/>
                  </a:lnTo>
                  <a:cubicBezTo>
                    <a:pt x="2950230" y="0"/>
                    <a:pt x="2965928" y="15698"/>
                    <a:pt x="2965928" y="35062"/>
                  </a:cubicBezTo>
                  <a:lnTo>
                    <a:pt x="2965928" y="1861917"/>
                  </a:lnTo>
                  <a:cubicBezTo>
                    <a:pt x="2965928" y="1881281"/>
                    <a:pt x="2950230" y="1896979"/>
                    <a:pt x="2930866" y="1896979"/>
                  </a:cubicBezTo>
                  <a:lnTo>
                    <a:pt x="35062" y="1896979"/>
                  </a:lnTo>
                  <a:cubicBezTo>
                    <a:pt x="15698" y="1896979"/>
                    <a:pt x="0" y="1881281"/>
                    <a:pt x="0" y="1861917"/>
                  </a:cubicBezTo>
                  <a:lnTo>
                    <a:pt x="0" y="35062"/>
                  </a:lnTo>
                  <a:cubicBezTo>
                    <a:pt x="0" y="15698"/>
                    <a:pt x="15698" y="0"/>
                    <a:pt x="35062" y="0"/>
                  </a:cubicBezTo>
                  <a:close/>
                </a:path>
              </a:pathLst>
            </a:custGeom>
            <a:solidFill>
              <a:srgbClr val="1A4157"/>
            </a:solidFill>
          </p:spPr>
        </p:sp>
        <p:sp>
          <p:nvSpPr>
            <p:cNvPr name="TextBox 5" id="5"/>
            <p:cNvSpPr txBox="true"/>
            <p:nvPr/>
          </p:nvSpPr>
          <p:spPr>
            <a:xfrm>
              <a:off x="0" y="-66675"/>
              <a:ext cx="2965928" cy="1963654"/>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14802847" y="4179662"/>
            <a:ext cx="3086100" cy="829649"/>
            <a:chOff x="0" y="0"/>
            <a:chExt cx="812800" cy="218508"/>
          </a:xfrm>
        </p:grpSpPr>
        <p:sp>
          <p:nvSpPr>
            <p:cNvPr name="Freeform 7" id="7"/>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8" id="8"/>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9" id="9"/>
          <p:cNvGrpSpPr/>
          <p:nvPr/>
        </p:nvGrpSpPr>
        <p:grpSpPr>
          <a:xfrm rot="0">
            <a:off x="14878566" y="5165259"/>
            <a:ext cx="3086100" cy="829649"/>
            <a:chOff x="0" y="0"/>
            <a:chExt cx="812800" cy="218508"/>
          </a:xfrm>
        </p:grpSpPr>
        <p:sp>
          <p:nvSpPr>
            <p:cNvPr name="Freeform 10" id="10"/>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1" id="11"/>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12" id="12"/>
          <p:cNvGrpSpPr/>
          <p:nvPr/>
        </p:nvGrpSpPr>
        <p:grpSpPr>
          <a:xfrm rot="0">
            <a:off x="14859636" y="6135984"/>
            <a:ext cx="3086100" cy="829649"/>
            <a:chOff x="0" y="0"/>
            <a:chExt cx="812800" cy="218508"/>
          </a:xfrm>
        </p:grpSpPr>
        <p:sp>
          <p:nvSpPr>
            <p:cNvPr name="Freeform 13" id="13"/>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4" id="14"/>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TextBox 15" id="15"/>
          <p:cNvSpPr txBox="true"/>
          <p:nvPr/>
        </p:nvSpPr>
        <p:spPr>
          <a:xfrm rot="0">
            <a:off x="14840706" y="5363899"/>
            <a:ext cx="3123960" cy="375219"/>
          </a:xfrm>
          <a:prstGeom prst="rect">
            <a:avLst/>
          </a:prstGeom>
        </p:spPr>
        <p:txBody>
          <a:bodyPr anchor="t" rtlCol="false" tIns="0" lIns="0" bIns="0" rIns="0">
            <a:spAutoFit/>
          </a:bodyPr>
          <a:lstStyle/>
          <a:p>
            <a:pPr algn="ctr">
              <a:lnSpc>
                <a:spcPts val="2940"/>
              </a:lnSpc>
            </a:pPr>
            <a:r>
              <a:rPr lang="en-US" sz="2100">
                <a:solidFill>
                  <a:srgbClr val="000000"/>
                </a:solidFill>
                <a:latin typeface="Poppins Bold"/>
                <a:ea typeface="Poppins Bold"/>
                <a:cs typeface="Poppins Bold"/>
                <a:sym typeface="Poppins Bold"/>
              </a:rPr>
              <a:t>Seller_zip_code</a:t>
            </a:r>
          </a:p>
        </p:txBody>
      </p:sp>
      <p:grpSp>
        <p:nvGrpSpPr>
          <p:cNvPr name="Group 16" id="16"/>
          <p:cNvGrpSpPr/>
          <p:nvPr/>
        </p:nvGrpSpPr>
        <p:grpSpPr>
          <a:xfrm rot="0">
            <a:off x="6947697" y="6193646"/>
            <a:ext cx="3086100" cy="829649"/>
            <a:chOff x="0" y="0"/>
            <a:chExt cx="812800" cy="218508"/>
          </a:xfrm>
        </p:grpSpPr>
        <p:sp>
          <p:nvSpPr>
            <p:cNvPr name="Freeform 17" id="17"/>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18" id="18"/>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19" id="19"/>
          <p:cNvGrpSpPr/>
          <p:nvPr/>
        </p:nvGrpSpPr>
        <p:grpSpPr>
          <a:xfrm rot="0">
            <a:off x="6947697" y="5202072"/>
            <a:ext cx="3086100" cy="829649"/>
            <a:chOff x="0" y="0"/>
            <a:chExt cx="812800" cy="218508"/>
          </a:xfrm>
        </p:grpSpPr>
        <p:sp>
          <p:nvSpPr>
            <p:cNvPr name="Freeform 20" id="20"/>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1" id="21"/>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grpSp>
        <p:nvGrpSpPr>
          <p:cNvPr name="Group 22" id="22"/>
          <p:cNvGrpSpPr/>
          <p:nvPr/>
        </p:nvGrpSpPr>
        <p:grpSpPr>
          <a:xfrm rot="0">
            <a:off x="6947697" y="4210498"/>
            <a:ext cx="3086100" cy="829649"/>
            <a:chOff x="0" y="0"/>
            <a:chExt cx="812800" cy="218508"/>
          </a:xfrm>
        </p:grpSpPr>
        <p:sp>
          <p:nvSpPr>
            <p:cNvPr name="Freeform 23" id="23"/>
            <p:cNvSpPr/>
            <p:nvPr/>
          </p:nvSpPr>
          <p:spPr>
            <a:xfrm flipH="false" flipV="false" rot="0">
              <a:off x="0" y="0"/>
              <a:ext cx="812800" cy="218508"/>
            </a:xfrm>
            <a:custGeom>
              <a:avLst/>
              <a:gdLst/>
              <a:ahLst/>
              <a:cxnLst/>
              <a:rect r="r" b="b" t="t" l="l"/>
              <a:pathLst>
                <a:path h="218508" w="812800">
                  <a:moveTo>
                    <a:pt x="109254" y="0"/>
                  </a:moveTo>
                  <a:lnTo>
                    <a:pt x="703546" y="0"/>
                  </a:lnTo>
                  <a:cubicBezTo>
                    <a:pt x="763885" y="0"/>
                    <a:pt x="812800" y="48915"/>
                    <a:pt x="812800" y="109254"/>
                  </a:cubicBezTo>
                  <a:lnTo>
                    <a:pt x="812800" y="109254"/>
                  </a:lnTo>
                  <a:cubicBezTo>
                    <a:pt x="812800" y="138230"/>
                    <a:pt x="801289" y="166020"/>
                    <a:pt x="780800" y="186509"/>
                  </a:cubicBezTo>
                  <a:cubicBezTo>
                    <a:pt x="760311" y="206998"/>
                    <a:pt x="732522" y="218508"/>
                    <a:pt x="703546" y="218508"/>
                  </a:cubicBezTo>
                  <a:lnTo>
                    <a:pt x="109254" y="218508"/>
                  </a:lnTo>
                  <a:cubicBezTo>
                    <a:pt x="48915" y="218508"/>
                    <a:pt x="0" y="169594"/>
                    <a:pt x="0" y="109254"/>
                  </a:cubicBezTo>
                  <a:lnTo>
                    <a:pt x="0" y="109254"/>
                  </a:lnTo>
                  <a:cubicBezTo>
                    <a:pt x="0" y="48915"/>
                    <a:pt x="48915" y="0"/>
                    <a:pt x="109254" y="0"/>
                  </a:cubicBezTo>
                  <a:close/>
                </a:path>
              </a:pathLst>
            </a:custGeom>
            <a:solidFill>
              <a:srgbClr val="FFFFFF"/>
            </a:solidFill>
          </p:spPr>
        </p:sp>
        <p:sp>
          <p:nvSpPr>
            <p:cNvPr name="TextBox 24" id="24"/>
            <p:cNvSpPr txBox="true"/>
            <p:nvPr/>
          </p:nvSpPr>
          <p:spPr>
            <a:xfrm>
              <a:off x="0" y="-66675"/>
              <a:ext cx="812800" cy="285183"/>
            </a:xfrm>
            <a:prstGeom prst="rect">
              <a:avLst/>
            </a:prstGeom>
          </p:spPr>
          <p:txBody>
            <a:bodyPr anchor="ctr" rtlCol="false" tIns="50800" lIns="50800" bIns="50800" rIns="50800"/>
            <a:lstStyle/>
            <a:p>
              <a:pPr algn="ctr">
                <a:lnSpc>
                  <a:spcPts val="3359"/>
                </a:lnSpc>
              </a:pPr>
            </a:p>
          </p:txBody>
        </p:sp>
      </p:grpSp>
      <p:sp>
        <p:nvSpPr>
          <p:cNvPr name="TextBox 25" id="25"/>
          <p:cNvSpPr txBox="true"/>
          <p:nvPr/>
        </p:nvSpPr>
        <p:spPr>
          <a:xfrm rot="0">
            <a:off x="14840706" y="6292159"/>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Seller_city</a:t>
            </a:r>
          </a:p>
        </p:txBody>
      </p:sp>
      <p:sp>
        <p:nvSpPr>
          <p:cNvPr name="TextBox 26" id="26"/>
          <p:cNvSpPr txBox="true"/>
          <p:nvPr/>
        </p:nvSpPr>
        <p:spPr>
          <a:xfrm rot="0">
            <a:off x="6879129" y="4405957"/>
            <a:ext cx="3223238"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Seller_state</a:t>
            </a:r>
          </a:p>
        </p:txBody>
      </p:sp>
      <p:sp>
        <p:nvSpPr>
          <p:cNvPr name="AutoShape 27" id="27"/>
          <p:cNvSpPr/>
          <p:nvPr/>
        </p:nvSpPr>
        <p:spPr>
          <a:xfrm flipH="true" flipV="true">
            <a:off x="10065938" y="4527812"/>
            <a:ext cx="1456333" cy="549481"/>
          </a:xfrm>
          <a:prstGeom prst="line">
            <a:avLst/>
          </a:prstGeom>
          <a:ln cap="flat" w="38100">
            <a:solidFill>
              <a:srgbClr val="FFFFFF"/>
            </a:solidFill>
            <a:prstDash val="solid"/>
            <a:headEnd type="none" len="sm" w="sm"/>
            <a:tailEnd type="arrow" len="sm" w="med"/>
          </a:ln>
        </p:spPr>
      </p:sp>
      <p:sp>
        <p:nvSpPr>
          <p:cNvPr name="AutoShape 28" id="28"/>
          <p:cNvSpPr/>
          <p:nvPr/>
        </p:nvSpPr>
        <p:spPr>
          <a:xfrm flipH="true">
            <a:off x="10047268" y="5513271"/>
            <a:ext cx="1475004" cy="33473"/>
          </a:xfrm>
          <a:prstGeom prst="line">
            <a:avLst/>
          </a:prstGeom>
          <a:ln cap="flat" w="38100">
            <a:solidFill>
              <a:srgbClr val="FFFFFF"/>
            </a:solidFill>
            <a:prstDash val="solid"/>
            <a:headEnd type="none" len="sm" w="sm"/>
            <a:tailEnd type="arrow" len="sm" w="med"/>
          </a:ln>
        </p:spPr>
      </p:sp>
      <p:sp>
        <p:nvSpPr>
          <p:cNvPr name="AutoShape 29" id="29"/>
          <p:cNvSpPr/>
          <p:nvPr/>
        </p:nvSpPr>
        <p:spPr>
          <a:xfrm flipH="true">
            <a:off x="10040963" y="5680478"/>
            <a:ext cx="1717425" cy="919648"/>
          </a:xfrm>
          <a:prstGeom prst="line">
            <a:avLst/>
          </a:prstGeom>
          <a:ln cap="flat" w="38100">
            <a:solidFill>
              <a:srgbClr val="FFFFFF"/>
            </a:solidFill>
            <a:prstDash val="solid"/>
            <a:headEnd type="none" len="sm" w="sm"/>
            <a:tailEnd type="arrow" len="sm" w="med"/>
          </a:ln>
        </p:spPr>
      </p:sp>
      <p:sp>
        <p:nvSpPr>
          <p:cNvPr name="AutoShape 30" id="30"/>
          <p:cNvSpPr/>
          <p:nvPr/>
        </p:nvSpPr>
        <p:spPr>
          <a:xfrm flipV="true">
            <a:off x="12321605" y="4594487"/>
            <a:ext cx="2481241" cy="482806"/>
          </a:xfrm>
          <a:prstGeom prst="line">
            <a:avLst/>
          </a:prstGeom>
          <a:ln cap="flat" w="38100">
            <a:solidFill>
              <a:srgbClr val="FFFFFF"/>
            </a:solidFill>
            <a:prstDash val="solid"/>
            <a:headEnd type="none" len="sm" w="sm"/>
            <a:tailEnd type="arrow" len="sm" w="med"/>
          </a:ln>
        </p:spPr>
      </p:sp>
      <p:sp>
        <p:nvSpPr>
          <p:cNvPr name="AutoShape 31" id="31"/>
          <p:cNvSpPr/>
          <p:nvPr/>
        </p:nvSpPr>
        <p:spPr>
          <a:xfrm>
            <a:off x="11758387" y="5591584"/>
            <a:ext cx="3006600" cy="0"/>
          </a:xfrm>
          <a:prstGeom prst="line">
            <a:avLst/>
          </a:prstGeom>
          <a:ln cap="flat" w="38100">
            <a:solidFill>
              <a:srgbClr val="FFFFFF"/>
            </a:solidFill>
            <a:prstDash val="solid"/>
            <a:headEnd type="none" len="sm" w="sm"/>
            <a:tailEnd type="arrow" len="sm" w="med"/>
          </a:ln>
        </p:spPr>
      </p:sp>
      <p:sp>
        <p:nvSpPr>
          <p:cNvPr name="AutoShape 32" id="32"/>
          <p:cNvSpPr/>
          <p:nvPr/>
        </p:nvSpPr>
        <p:spPr>
          <a:xfrm>
            <a:off x="11758387" y="5446263"/>
            <a:ext cx="3037066" cy="1170916"/>
          </a:xfrm>
          <a:prstGeom prst="line">
            <a:avLst/>
          </a:prstGeom>
          <a:ln cap="flat" w="38100">
            <a:solidFill>
              <a:srgbClr val="FFFFFF"/>
            </a:solidFill>
            <a:prstDash val="solid"/>
            <a:headEnd type="none" len="sm" w="sm"/>
            <a:tailEnd type="arrow" len="sm" w="med"/>
          </a:ln>
        </p:spPr>
      </p:sp>
      <p:grpSp>
        <p:nvGrpSpPr>
          <p:cNvPr name="Group 33" id="33"/>
          <p:cNvGrpSpPr/>
          <p:nvPr/>
        </p:nvGrpSpPr>
        <p:grpSpPr>
          <a:xfrm rot="0">
            <a:off x="10778555" y="3990224"/>
            <a:ext cx="3086100" cy="3086100"/>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127941" y="0"/>
                  </a:moveTo>
                  <a:lnTo>
                    <a:pt x="684859" y="0"/>
                  </a:lnTo>
                  <a:cubicBezTo>
                    <a:pt x="718791" y="0"/>
                    <a:pt x="751333" y="13479"/>
                    <a:pt x="775327" y="37473"/>
                  </a:cubicBezTo>
                  <a:cubicBezTo>
                    <a:pt x="799321" y="61467"/>
                    <a:pt x="812800" y="94009"/>
                    <a:pt x="812800" y="127941"/>
                  </a:cubicBezTo>
                  <a:lnTo>
                    <a:pt x="812800" y="684859"/>
                  </a:lnTo>
                  <a:cubicBezTo>
                    <a:pt x="812800" y="718791"/>
                    <a:pt x="799321" y="751333"/>
                    <a:pt x="775327" y="775327"/>
                  </a:cubicBezTo>
                  <a:cubicBezTo>
                    <a:pt x="751333" y="799321"/>
                    <a:pt x="718791" y="812800"/>
                    <a:pt x="684859" y="812800"/>
                  </a:cubicBezTo>
                  <a:lnTo>
                    <a:pt x="127941" y="812800"/>
                  </a:lnTo>
                  <a:cubicBezTo>
                    <a:pt x="94009" y="812800"/>
                    <a:pt x="61467" y="799321"/>
                    <a:pt x="37473" y="775327"/>
                  </a:cubicBezTo>
                  <a:cubicBezTo>
                    <a:pt x="13479" y="751333"/>
                    <a:pt x="0" y="718791"/>
                    <a:pt x="0" y="684859"/>
                  </a:cubicBezTo>
                  <a:lnTo>
                    <a:pt x="0" y="127941"/>
                  </a:lnTo>
                  <a:cubicBezTo>
                    <a:pt x="0" y="94009"/>
                    <a:pt x="13479" y="61467"/>
                    <a:pt x="37473" y="37473"/>
                  </a:cubicBezTo>
                  <a:cubicBezTo>
                    <a:pt x="61467" y="13479"/>
                    <a:pt x="94009" y="0"/>
                    <a:pt x="127941" y="0"/>
                  </a:cubicBezTo>
                  <a:close/>
                </a:path>
              </a:pathLst>
            </a:custGeom>
            <a:solidFill>
              <a:srgbClr val="FFFFFF"/>
            </a:solidFill>
          </p:spPr>
        </p:sp>
        <p:sp>
          <p:nvSpPr>
            <p:cNvPr name="TextBox 35" id="35"/>
            <p:cNvSpPr txBox="true"/>
            <p:nvPr/>
          </p:nvSpPr>
          <p:spPr>
            <a:xfrm>
              <a:off x="0" y="-66675"/>
              <a:ext cx="812800" cy="879475"/>
            </a:xfrm>
            <a:prstGeom prst="rect">
              <a:avLst/>
            </a:prstGeom>
          </p:spPr>
          <p:txBody>
            <a:bodyPr anchor="ctr" rtlCol="false" tIns="50800" lIns="50800" bIns="50800" rIns="50800"/>
            <a:lstStyle/>
            <a:p>
              <a:pPr algn="ctr">
                <a:lnSpc>
                  <a:spcPts val="3359"/>
                </a:lnSpc>
              </a:pPr>
            </a:p>
          </p:txBody>
        </p:sp>
      </p:grpSp>
      <p:sp>
        <p:nvSpPr>
          <p:cNvPr name="TextBox 36" id="36"/>
          <p:cNvSpPr txBox="true"/>
          <p:nvPr/>
        </p:nvSpPr>
        <p:spPr>
          <a:xfrm rot="0">
            <a:off x="204726" y="1855799"/>
            <a:ext cx="6091054" cy="1748155"/>
          </a:xfrm>
          <a:prstGeom prst="rect">
            <a:avLst/>
          </a:prstGeom>
        </p:spPr>
        <p:txBody>
          <a:bodyPr anchor="t" rtlCol="false" tIns="0" lIns="0" bIns="0" rIns="0">
            <a:spAutoFit/>
          </a:bodyPr>
          <a:lstStyle/>
          <a:p>
            <a:pPr algn="l">
              <a:lnSpc>
                <a:spcPts val="6710"/>
              </a:lnSpc>
            </a:pPr>
            <a:r>
              <a:rPr lang="en-US" sz="5500">
                <a:solidFill>
                  <a:srgbClr val="1B5279"/>
                </a:solidFill>
                <a:latin typeface="Poppins Bold"/>
                <a:ea typeface="Poppins Bold"/>
                <a:cs typeface="Poppins Bold"/>
                <a:sym typeface="Poppins Bold"/>
              </a:rPr>
              <a:t>DATA UNDERSTANDING</a:t>
            </a:r>
          </a:p>
        </p:txBody>
      </p:sp>
      <p:sp>
        <p:nvSpPr>
          <p:cNvPr name="TextBox 37" id="37"/>
          <p:cNvSpPr txBox="true"/>
          <p:nvPr/>
        </p:nvSpPr>
        <p:spPr>
          <a:xfrm rot="0">
            <a:off x="224266" y="3750971"/>
            <a:ext cx="5641516" cy="601144"/>
          </a:xfrm>
          <a:prstGeom prst="rect">
            <a:avLst/>
          </a:prstGeom>
        </p:spPr>
        <p:txBody>
          <a:bodyPr anchor="t" rtlCol="false" tIns="0" lIns="0" bIns="0" rIns="0">
            <a:spAutoFit/>
          </a:bodyPr>
          <a:lstStyle/>
          <a:p>
            <a:pPr algn="just">
              <a:lnSpc>
                <a:spcPts val="4661"/>
              </a:lnSpc>
              <a:spcBef>
                <a:spcPct val="0"/>
              </a:spcBef>
            </a:pPr>
            <a:r>
              <a:rPr lang="en-US" sz="3329">
                <a:solidFill>
                  <a:srgbClr val="000000"/>
                </a:solidFill>
                <a:latin typeface="Poppins Bold"/>
                <a:ea typeface="Poppins Bold"/>
                <a:cs typeface="Poppins Bold"/>
                <a:sym typeface="Poppins Bold"/>
              </a:rPr>
              <a:t>SELLERS TABLE</a:t>
            </a:r>
          </a:p>
        </p:txBody>
      </p:sp>
      <p:sp>
        <p:nvSpPr>
          <p:cNvPr name="TextBox 38" id="38"/>
          <p:cNvSpPr txBox="true"/>
          <p:nvPr/>
        </p:nvSpPr>
        <p:spPr>
          <a:xfrm rot="0">
            <a:off x="204726" y="4573230"/>
            <a:ext cx="6568482" cy="1860854"/>
          </a:xfrm>
          <a:prstGeom prst="rect">
            <a:avLst/>
          </a:prstGeom>
        </p:spPr>
        <p:txBody>
          <a:bodyPr anchor="t" rtlCol="false" tIns="0" lIns="0" bIns="0" rIns="0">
            <a:spAutoFit/>
          </a:bodyPr>
          <a:lstStyle/>
          <a:p>
            <a:pPr algn="just">
              <a:lnSpc>
                <a:spcPts val="2940"/>
              </a:lnSpc>
            </a:pPr>
            <a:r>
              <a:rPr lang="en-US" sz="2100">
                <a:solidFill>
                  <a:srgbClr val="000000"/>
                </a:solidFill>
                <a:latin typeface="Poppins Bold"/>
                <a:ea typeface="Poppins Bold"/>
                <a:cs typeface="Poppins Bold"/>
                <a:sym typeface="Poppins Bold"/>
              </a:rPr>
              <a:t>his table is customer data information which contains id_seller, seller region, both country and city and many others. You can see the details in the image below.</a:t>
            </a:r>
          </a:p>
          <a:p>
            <a:pPr algn="just">
              <a:lnSpc>
                <a:spcPts val="2940"/>
              </a:lnSpc>
              <a:spcBef>
                <a:spcPct val="0"/>
              </a:spcBef>
            </a:pPr>
          </a:p>
        </p:txBody>
      </p:sp>
      <p:sp>
        <p:nvSpPr>
          <p:cNvPr name="TextBox 39" id="39"/>
          <p:cNvSpPr txBox="true"/>
          <p:nvPr/>
        </p:nvSpPr>
        <p:spPr>
          <a:xfrm rot="0">
            <a:off x="14821776" y="4379589"/>
            <a:ext cx="3123960"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Seller_id</a:t>
            </a:r>
          </a:p>
        </p:txBody>
      </p:sp>
      <p:sp>
        <p:nvSpPr>
          <p:cNvPr name="TextBox 40" id="40"/>
          <p:cNvSpPr txBox="true"/>
          <p:nvPr/>
        </p:nvSpPr>
        <p:spPr>
          <a:xfrm rot="0">
            <a:off x="7180816" y="5386211"/>
            <a:ext cx="2774953"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Geolocation_lat</a:t>
            </a:r>
          </a:p>
        </p:txBody>
      </p:sp>
      <p:sp>
        <p:nvSpPr>
          <p:cNvPr name="TextBox 41" id="41"/>
          <p:cNvSpPr txBox="true"/>
          <p:nvPr/>
        </p:nvSpPr>
        <p:spPr>
          <a:xfrm rot="0">
            <a:off x="7103271" y="6384048"/>
            <a:ext cx="2774953" cy="391696"/>
          </a:xfrm>
          <a:prstGeom prst="rect">
            <a:avLst/>
          </a:prstGeom>
        </p:spPr>
        <p:txBody>
          <a:bodyPr anchor="t" rtlCol="false" tIns="0" lIns="0" bIns="0" rIns="0">
            <a:spAutoFit/>
          </a:bodyPr>
          <a:lstStyle/>
          <a:p>
            <a:pPr algn="ctr">
              <a:lnSpc>
                <a:spcPts val="3079"/>
              </a:lnSpc>
            </a:pPr>
            <a:r>
              <a:rPr lang="en-US" sz="2199">
                <a:solidFill>
                  <a:srgbClr val="000000"/>
                </a:solidFill>
                <a:latin typeface="Poppins Bold"/>
                <a:ea typeface="Poppins Bold"/>
                <a:cs typeface="Poppins Bold"/>
                <a:sym typeface="Poppins Bold"/>
              </a:rPr>
              <a:t>Geolocation_lng</a:t>
            </a:r>
          </a:p>
        </p:txBody>
      </p:sp>
      <p:sp>
        <p:nvSpPr>
          <p:cNvPr name="TextBox 42" id="42"/>
          <p:cNvSpPr txBox="true"/>
          <p:nvPr/>
        </p:nvSpPr>
        <p:spPr>
          <a:xfrm rot="0">
            <a:off x="10796044" y="5201046"/>
            <a:ext cx="3068611" cy="717401"/>
          </a:xfrm>
          <a:prstGeom prst="rect">
            <a:avLst/>
          </a:prstGeom>
        </p:spPr>
        <p:txBody>
          <a:bodyPr anchor="t" rtlCol="false" tIns="0" lIns="0" bIns="0" rIns="0">
            <a:spAutoFit/>
          </a:bodyPr>
          <a:lstStyle/>
          <a:p>
            <a:pPr algn="ctr">
              <a:lnSpc>
                <a:spcPts val="5599"/>
              </a:lnSpc>
              <a:spcBef>
                <a:spcPct val="0"/>
              </a:spcBef>
            </a:pPr>
            <a:r>
              <a:rPr lang="en-US" sz="3999">
                <a:solidFill>
                  <a:srgbClr val="000000"/>
                </a:solidFill>
                <a:latin typeface="Poppins Bold"/>
                <a:ea typeface="Poppins Bold"/>
                <a:cs typeface="Poppins Bold"/>
                <a:sym typeface="Poppins Bold"/>
              </a:rPr>
              <a:t>SELLERS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43356" y="841165"/>
            <a:ext cx="9187083" cy="9187083"/>
          </a:xfrm>
          <a:custGeom>
            <a:avLst/>
            <a:gdLst/>
            <a:ahLst/>
            <a:cxnLst/>
            <a:rect r="r" b="b" t="t" l="l"/>
            <a:pathLst>
              <a:path h="9187083" w="9187083">
                <a:moveTo>
                  <a:pt x="0" y="0"/>
                </a:moveTo>
                <a:lnTo>
                  <a:pt x="9187083" y="0"/>
                </a:lnTo>
                <a:lnTo>
                  <a:pt x="9187083" y="9187083"/>
                </a:lnTo>
                <a:lnTo>
                  <a:pt x="0" y="9187083"/>
                </a:lnTo>
                <a:lnTo>
                  <a:pt x="0" y="0"/>
                </a:lnTo>
                <a:close/>
              </a:path>
            </a:pathLst>
          </a:custGeom>
          <a:blipFill>
            <a:blip r:embed="rId2"/>
            <a:stretch>
              <a:fillRect l="0" t="0" r="0" b="0"/>
            </a:stretch>
          </a:blipFill>
        </p:spPr>
      </p:sp>
      <p:sp>
        <p:nvSpPr>
          <p:cNvPr name="TextBox 3" id="3"/>
          <p:cNvSpPr txBox="true"/>
          <p:nvPr/>
        </p:nvSpPr>
        <p:spPr>
          <a:xfrm rot="0">
            <a:off x="6098473" y="156911"/>
            <a:ext cx="6091054" cy="684254"/>
          </a:xfrm>
          <a:prstGeom prst="rect">
            <a:avLst/>
          </a:prstGeom>
        </p:spPr>
        <p:txBody>
          <a:bodyPr anchor="t" rtlCol="false" tIns="0" lIns="0" bIns="0" rIns="0">
            <a:spAutoFit/>
          </a:bodyPr>
          <a:lstStyle/>
          <a:p>
            <a:pPr algn="ctr">
              <a:lnSpc>
                <a:spcPts val="5245"/>
              </a:lnSpc>
            </a:pPr>
            <a:r>
              <a:rPr lang="en-US" sz="4299">
                <a:solidFill>
                  <a:srgbClr val="1B5279"/>
                </a:solidFill>
                <a:latin typeface="Poppins Bold"/>
                <a:ea typeface="Poppins Bold"/>
                <a:cs typeface="Poppins Bold"/>
                <a:sym typeface="Poppins Bold"/>
              </a:rPr>
              <a:t>DASHBOARD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26494" y="5885228"/>
            <a:ext cx="2398438" cy="4435211"/>
            <a:chOff x="0" y="0"/>
            <a:chExt cx="631687" cy="1168121"/>
          </a:xfrm>
        </p:grpSpPr>
        <p:sp>
          <p:nvSpPr>
            <p:cNvPr name="Freeform 3" id="3"/>
            <p:cNvSpPr/>
            <p:nvPr/>
          </p:nvSpPr>
          <p:spPr>
            <a:xfrm flipH="false" flipV="false" rot="0">
              <a:off x="0" y="0"/>
              <a:ext cx="631687" cy="1168121"/>
            </a:xfrm>
            <a:custGeom>
              <a:avLst/>
              <a:gdLst/>
              <a:ahLst/>
              <a:cxnLst/>
              <a:rect r="r" b="b" t="t" l="l"/>
              <a:pathLst>
                <a:path h="1168121" w="631687">
                  <a:moveTo>
                    <a:pt x="109749" y="0"/>
                  </a:moveTo>
                  <a:lnTo>
                    <a:pt x="521939" y="0"/>
                  </a:lnTo>
                  <a:cubicBezTo>
                    <a:pt x="551046" y="0"/>
                    <a:pt x="578961" y="11563"/>
                    <a:pt x="599543" y="32145"/>
                  </a:cubicBezTo>
                  <a:cubicBezTo>
                    <a:pt x="620125" y="52726"/>
                    <a:pt x="631687" y="80641"/>
                    <a:pt x="631687" y="109749"/>
                  </a:cubicBezTo>
                  <a:lnTo>
                    <a:pt x="631687" y="1058373"/>
                  </a:lnTo>
                  <a:cubicBezTo>
                    <a:pt x="631687" y="1118985"/>
                    <a:pt x="582551" y="1168121"/>
                    <a:pt x="521939" y="1168121"/>
                  </a:cubicBezTo>
                  <a:lnTo>
                    <a:pt x="109749" y="1168121"/>
                  </a:lnTo>
                  <a:cubicBezTo>
                    <a:pt x="49136" y="1168121"/>
                    <a:pt x="0" y="1118985"/>
                    <a:pt x="0" y="1058373"/>
                  </a:cubicBezTo>
                  <a:lnTo>
                    <a:pt x="0" y="109749"/>
                  </a:lnTo>
                  <a:cubicBezTo>
                    <a:pt x="0" y="49136"/>
                    <a:pt x="49136" y="0"/>
                    <a:pt x="109749" y="0"/>
                  </a:cubicBezTo>
                  <a:close/>
                </a:path>
              </a:pathLst>
            </a:custGeom>
            <a:solidFill>
              <a:srgbClr val="1B5279"/>
            </a:solidFill>
          </p:spPr>
        </p:sp>
        <p:sp>
          <p:nvSpPr>
            <p:cNvPr name="TextBox 4" id="4"/>
            <p:cNvSpPr txBox="true"/>
            <p:nvPr/>
          </p:nvSpPr>
          <p:spPr>
            <a:xfrm>
              <a:off x="0" y="-66675"/>
              <a:ext cx="631687" cy="1234796"/>
            </a:xfrm>
            <a:prstGeom prst="rect">
              <a:avLst/>
            </a:prstGeom>
          </p:spPr>
          <p:txBody>
            <a:bodyPr anchor="ctr" rtlCol="false" tIns="50800" lIns="50800" bIns="50800" rIns="50800"/>
            <a:lstStyle/>
            <a:p>
              <a:pPr algn="ctr">
                <a:lnSpc>
                  <a:spcPts val="3359"/>
                </a:lnSpc>
              </a:pPr>
            </a:p>
          </p:txBody>
        </p:sp>
      </p:grpSp>
      <p:sp>
        <p:nvSpPr>
          <p:cNvPr name="Freeform 5" id="5"/>
          <p:cNvSpPr/>
          <p:nvPr/>
        </p:nvSpPr>
        <p:spPr>
          <a:xfrm flipH="false" flipV="false" rot="0">
            <a:off x="240815" y="2232233"/>
            <a:ext cx="10412765" cy="6237893"/>
          </a:xfrm>
          <a:custGeom>
            <a:avLst/>
            <a:gdLst/>
            <a:ahLst/>
            <a:cxnLst/>
            <a:rect r="r" b="b" t="t" l="l"/>
            <a:pathLst>
              <a:path h="6237893" w="10412765">
                <a:moveTo>
                  <a:pt x="0" y="0"/>
                </a:moveTo>
                <a:lnTo>
                  <a:pt x="10412765" y="0"/>
                </a:lnTo>
                <a:lnTo>
                  <a:pt x="10412765" y="6237893"/>
                </a:lnTo>
                <a:lnTo>
                  <a:pt x="0" y="6237893"/>
                </a:lnTo>
                <a:lnTo>
                  <a:pt x="0" y="0"/>
                </a:lnTo>
                <a:close/>
              </a:path>
            </a:pathLst>
          </a:custGeom>
          <a:blipFill>
            <a:blip r:embed="rId2"/>
            <a:stretch>
              <a:fillRect l="0" t="0" r="0" b="0"/>
            </a:stretch>
          </a:blipFill>
        </p:spPr>
      </p:sp>
      <p:sp>
        <p:nvSpPr>
          <p:cNvPr name="TextBox 6" id="6"/>
          <p:cNvSpPr txBox="true"/>
          <p:nvPr/>
        </p:nvSpPr>
        <p:spPr>
          <a:xfrm rot="0">
            <a:off x="240815" y="197377"/>
            <a:ext cx="11393007" cy="2187383"/>
          </a:xfrm>
          <a:prstGeom prst="rect">
            <a:avLst/>
          </a:prstGeom>
        </p:spPr>
        <p:txBody>
          <a:bodyPr anchor="t" rtlCol="false" tIns="0" lIns="0" bIns="0" rIns="0">
            <a:spAutoFit/>
          </a:bodyPr>
          <a:lstStyle/>
          <a:p>
            <a:pPr algn="l">
              <a:lnSpc>
                <a:spcPts val="5245"/>
              </a:lnSpc>
            </a:pPr>
            <a:r>
              <a:rPr lang="en-US" sz="4299">
                <a:solidFill>
                  <a:srgbClr val="1B5279"/>
                </a:solidFill>
                <a:latin typeface="Poppins Bold"/>
                <a:ea typeface="Poppins Bold"/>
                <a:cs typeface="Poppins Bold"/>
                <a:sym typeface="Poppins Bold"/>
              </a:rPr>
              <a:t>ORDER TRENDS AND PAYMENT VALUE PER MONTH EVERY YEAR</a:t>
            </a:r>
          </a:p>
          <a:p>
            <a:pPr algn="l">
              <a:lnSpc>
                <a:spcPts val="6710"/>
              </a:lnSpc>
            </a:pPr>
          </a:p>
        </p:txBody>
      </p:sp>
      <p:sp>
        <p:nvSpPr>
          <p:cNvPr name="TextBox 7" id="7"/>
          <p:cNvSpPr txBox="true"/>
          <p:nvPr/>
        </p:nvSpPr>
        <p:spPr>
          <a:xfrm rot="0">
            <a:off x="10792385" y="4256162"/>
            <a:ext cx="7069782" cy="2388870"/>
          </a:xfrm>
          <a:prstGeom prst="rect">
            <a:avLst/>
          </a:prstGeom>
        </p:spPr>
        <p:txBody>
          <a:bodyPr anchor="t" rtlCol="false" tIns="0" lIns="0" bIns="0" rIns="0">
            <a:spAutoFit/>
          </a:bodyPr>
          <a:lstStyle/>
          <a:p>
            <a:pPr algn="just">
              <a:lnSpc>
                <a:spcPts val="3779"/>
              </a:lnSpc>
              <a:spcBef>
                <a:spcPct val="0"/>
              </a:spcBef>
            </a:pPr>
            <a:r>
              <a:rPr lang="en-US" sz="2699">
                <a:solidFill>
                  <a:srgbClr val="000000"/>
                </a:solidFill>
                <a:latin typeface="Poppins Bold"/>
                <a:ea typeface="Poppins Bold"/>
                <a:cs typeface="Poppins Bold"/>
                <a:sym typeface="Poppins Bold"/>
              </a:rPr>
              <a:t>Order trends and payment values ​​have increased and decreased. In December 2017, it experienced the highest orders and payments, with a total of 1,163,303 orders.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DAGLlf4uAD4</dc:identifier>
  <dcterms:modified xsi:type="dcterms:W3CDTF">2011-08-01T06:04:30Z</dcterms:modified>
  <cp:revision>1</cp:revision>
  <dc:title>Presentasi Bisnis Digital Modern Biru</dc:title>
</cp:coreProperties>
</file>

<file path=docProps/thumbnail.jpeg>
</file>